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sldIdLst>
    <p:sldId id="260" r:id="rId3"/>
    <p:sldId id="262" r:id="rId4"/>
    <p:sldId id="277" r:id="rId5"/>
    <p:sldId id="273" r:id="rId6"/>
    <p:sldId id="274" r:id="rId7"/>
    <p:sldId id="275" r:id="rId8"/>
    <p:sldId id="276" r:id="rId9"/>
    <p:sldId id="278" r:id="rId10"/>
    <p:sldId id="279" r:id="rId11"/>
    <p:sldId id="280" r:id="rId12"/>
    <p:sldId id="281" r:id="rId13"/>
    <p:sldId id="282" r:id="rId14"/>
    <p:sldId id="283" r:id="rId15"/>
    <p:sldId id="284" r:id="rId16"/>
    <p:sldId id="285" r:id="rId17"/>
    <p:sldId id="286" r:id="rId18"/>
    <p:sldId id="287" r:id="rId19"/>
    <p:sldId id="288" r:id="rId20"/>
    <p:sldId id="324" r:id="rId21"/>
    <p:sldId id="325" r:id="rId22"/>
    <p:sldId id="326" r:id="rId23"/>
    <p:sldId id="263" r:id="rId24"/>
    <p:sldId id="315" r:id="rId25"/>
    <p:sldId id="327" r:id="rId26"/>
    <p:sldId id="314" r:id="rId27"/>
    <p:sldId id="269" r:id="rId28"/>
    <p:sldId id="270" r:id="rId29"/>
    <p:sldId id="271" r:id="rId30"/>
    <p:sldId id="272" r:id="rId31"/>
    <p:sldId id="264" r:id="rId32"/>
    <p:sldId id="265" r:id="rId33"/>
    <p:sldId id="266" r:id="rId34"/>
    <p:sldId id="267" r:id="rId35"/>
    <p:sldId id="289" r:id="rId36"/>
    <p:sldId id="290" r:id="rId37"/>
    <p:sldId id="291" r:id="rId38"/>
    <p:sldId id="292" r:id="rId39"/>
    <p:sldId id="293" r:id="rId40"/>
    <p:sldId id="294" r:id="rId41"/>
    <p:sldId id="268" r:id="rId42"/>
    <p:sldId id="295" r:id="rId43"/>
    <p:sldId id="316" r:id="rId44"/>
    <p:sldId id="318" r:id="rId45"/>
    <p:sldId id="319" r:id="rId46"/>
    <p:sldId id="320" r:id="rId47"/>
    <p:sldId id="321" r:id="rId48"/>
    <p:sldId id="322" r:id="rId49"/>
    <p:sldId id="323" r:id="rId50"/>
    <p:sldId id="317" r:id="rId51"/>
    <p:sldId id="328" r:id="rId52"/>
    <p:sldId id="306" r:id="rId53"/>
    <p:sldId id="307" r:id="rId54"/>
    <p:sldId id="308" r:id="rId55"/>
    <p:sldId id="309" r:id="rId56"/>
    <p:sldId id="310" r:id="rId57"/>
    <p:sldId id="311" r:id="rId58"/>
    <p:sldId id="296" r:id="rId59"/>
    <p:sldId id="297" r:id="rId60"/>
    <p:sldId id="298" r:id="rId61"/>
    <p:sldId id="301" r:id="rId62"/>
    <p:sldId id="302" r:id="rId63"/>
    <p:sldId id="303" r:id="rId64"/>
    <p:sldId id="304" r:id="rId65"/>
    <p:sldId id="305" r:id="rId66"/>
    <p:sldId id="312" r:id="rId67"/>
    <p:sldId id="313" r:id="rId6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rpure One" initials="PO" lastIdx="2" clrIdx="0">
    <p:extLst>
      <p:ext uri="{19B8F6BF-5375-455C-9EA6-DF929625EA0E}">
        <p15:presenceInfo xmlns:p15="http://schemas.microsoft.com/office/powerpoint/2012/main" userId="Purpure O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D26FA-4C32-4440-A1DB-FECFDB050B91}" v="13" dt="2023-02-16T04:28:28.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istrador" userId="ea64264c-0c27-4223-8b80-e5a842b1de6b" providerId="ADAL" clId="{675D26FA-4C32-4440-A1DB-FECFDB050B91}"/>
    <pc:docChg chg="undo redo custSel addSld modSld sldOrd">
      <pc:chgData name="Administrador" userId="ea64264c-0c27-4223-8b80-e5a842b1de6b" providerId="ADAL" clId="{675D26FA-4C32-4440-A1DB-FECFDB050B91}" dt="2023-02-16T04:28:48.029" v="703" actId="1076"/>
      <pc:docMkLst>
        <pc:docMk/>
      </pc:docMkLst>
      <pc:sldChg chg="modSp mod">
        <pc:chgData name="Administrador" userId="ea64264c-0c27-4223-8b80-e5a842b1de6b" providerId="ADAL" clId="{675D26FA-4C32-4440-A1DB-FECFDB050B91}" dt="2023-02-16T03:32:21.049" v="28" actId="20577"/>
        <pc:sldMkLst>
          <pc:docMk/>
          <pc:sldMk cId="3719692331" sldId="263"/>
        </pc:sldMkLst>
        <pc:spChg chg="mod">
          <ac:chgData name="Administrador" userId="ea64264c-0c27-4223-8b80-e5a842b1de6b" providerId="ADAL" clId="{675D26FA-4C32-4440-A1DB-FECFDB050B91}" dt="2023-02-16T03:30:57.690" v="12" actId="20577"/>
          <ac:spMkLst>
            <pc:docMk/>
            <pc:sldMk cId="3719692331" sldId="263"/>
            <ac:spMk id="4" creationId="{9FD26FA6-D1A6-79CC-C10F-2ACC5DE0A83A}"/>
          </ac:spMkLst>
        </pc:spChg>
        <pc:spChg chg="mod">
          <ac:chgData name="Administrador" userId="ea64264c-0c27-4223-8b80-e5a842b1de6b" providerId="ADAL" clId="{675D26FA-4C32-4440-A1DB-FECFDB050B91}" dt="2023-02-16T03:32:21.049" v="28" actId="20577"/>
          <ac:spMkLst>
            <pc:docMk/>
            <pc:sldMk cId="3719692331" sldId="263"/>
            <ac:spMk id="5" creationId="{3B928F46-9C4C-E102-BF58-C238773DD5FF}"/>
          </ac:spMkLst>
        </pc:spChg>
      </pc:sldChg>
      <pc:sldChg chg="modSp mod ord">
        <pc:chgData name="Administrador" userId="ea64264c-0c27-4223-8b80-e5a842b1de6b" providerId="ADAL" clId="{675D26FA-4C32-4440-A1DB-FECFDB050B91}" dt="2023-02-16T03:48:28.574" v="274" actId="20577"/>
        <pc:sldMkLst>
          <pc:docMk/>
          <pc:sldMk cId="234210936" sldId="295"/>
        </pc:sldMkLst>
        <pc:spChg chg="mod">
          <ac:chgData name="Administrador" userId="ea64264c-0c27-4223-8b80-e5a842b1de6b" providerId="ADAL" clId="{675D26FA-4C32-4440-A1DB-FECFDB050B91}" dt="2023-02-16T03:48:28.574" v="274" actId="20577"/>
          <ac:spMkLst>
            <pc:docMk/>
            <pc:sldMk cId="234210936" sldId="295"/>
            <ac:spMk id="127" creationId="{00000000-0000-0000-0000-000000000000}"/>
          </ac:spMkLst>
        </pc:spChg>
      </pc:sldChg>
      <pc:sldChg chg="add">
        <pc:chgData name="Administrador" userId="ea64264c-0c27-4223-8b80-e5a842b1de6b" providerId="ADAL" clId="{675D26FA-4C32-4440-A1DB-FECFDB050B91}" dt="2023-02-16T03:30:44.329" v="0" actId="2890"/>
        <pc:sldMkLst>
          <pc:docMk/>
          <pc:sldMk cId="4145286439" sldId="314"/>
        </pc:sldMkLst>
      </pc:sldChg>
      <pc:sldChg chg="modSp add mod">
        <pc:chgData name="Administrador" userId="ea64264c-0c27-4223-8b80-e5a842b1de6b" providerId="ADAL" clId="{675D26FA-4C32-4440-A1DB-FECFDB050B91}" dt="2023-02-16T03:42:04.883" v="177" actId="123"/>
        <pc:sldMkLst>
          <pc:docMk/>
          <pc:sldMk cId="1941219963" sldId="315"/>
        </pc:sldMkLst>
        <pc:spChg chg="mod">
          <ac:chgData name="Administrador" userId="ea64264c-0c27-4223-8b80-e5a842b1de6b" providerId="ADAL" clId="{675D26FA-4C32-4440-A1DB-FECFDB050B91}" dt="2023-02-16T03:42:04.883" v="177" actId="123"/>
          <ac:spMkLst>
            <pc:docMk/>
            <pc:sldMk cId="1941219963" sldId="315"/>
            <ac:spMk id="4" creationId="{9FD26FA6-D1A6-79CC-C10F-2ACC5DE0A83A}"/>
          </ac:spMkLst>
        </pc:spChg>
        <pc:spChg chg="mod">
          <ac:chgData name="Administrador" userId="ea64264c-0c27-4223-8b80-e5a842b1de6b" providerId="ADAL" clId="{675D26FA-4C32-4440-A1DB-FECFDB050B91}" dt="2023-02-16T03:38:18.794" v="172" actId="313"/>
          <ac:spMkLst>
            <pc:docMk/>
            <pc:sldMk cId="1941219963" sldId="315"/>
            <ac:spMk id="5" creationId="{3B928F46-9C4C-E102-BF58-C238773DD5FF}"/>
          </ac:spMkLst>
        </pc:spChg>
      </pc:sldChg>
      <pc:sldChg chg="addSp delSp modSp add mod ord">
        <pc:chgData name="Administrador" userId="ea64264c-0c27-4223-8b80-e5a842b1de6b" providerId="ADAL" clId="{675D26FA-4C32-4440-A1DB-FECFDB050B91}" dt="2023-02-16T04:11:40.194" v="598" actId="20577"/>
        <pc:sldMkLst>
          <pc:docMk/>
          <pc:sldMk cId="789643598" sldId="316"/>
        </pc:sldMkLst>
        <pc:spChg chg="mod">
          <ac:chgData name="Administrador" userId="ea64264c-0c27-4223-8b80-e5a842b1de6b" providerId="ADAL" clId="{675D26FA-4C32-4440-A1DB-FECFDB050B91}" dt="2023-02-16T03:46:03.952" v="214" actId="20577"/>
          <ac:spMkLst>
            <pc:docMk/>
            <pc:sldMk cId="789643598" sldId="316"/>
            <ac:spMk id="4" creationId="{9FD26FA6-D1A6-79CC-C10F-2ACC5DE0A83A}"/>
          </ac:spMkLst>
        </pc:spChg>
        <pc:spChg chg="mod">
          <ac:chgData name="Administrador" userId="ea64264c-0c27-4223-8b80-e5a842b1de6b" providerId="ADAL" clId="{675D26FA-4C32-4440-A1DB-FECFDB050B91}" dt="2023-02-16T04:11:40.194" v="598" actId="20577"/>
          <ac:spMkLst>
            <pc:docMk/>
            <pc:sldMk cId="789643598" sldId="316"/>
            <ac:spMk id="5" creationId="{3B928F46-9C4C-E102-BF58-C238773DD5FF}"/>
          </ac:spMkLst>
        </pc:spChg>
        <pc:picChg chg="add mod">
          <ac:chgData name="Administrador" userId="ea64264c-0c27-4223-8b80-e5a842b1de6b" providerId="ADAL" clId="{675D26FA-4C32-4440-A1DB-FECFDB050B91}" dt="2023-02-16T03:52:11.230" v="366" actId="1076"/>
          <ac:picMkLst>
            <pc:docMk/>
            <pc:sldMk cId="789643598" sldId="316"/>
            <ac:picMk id="3" creationId="{25AA13F5-A50A-3A85-F4C4-8B71B9F44247}"/>
          </ac:picMkLst>
        </pc:picChg>
        <pc:picChg chg="add del mod modCrop">
          <ac:chgData name="Administrador" userId="ea64264c-0c27-4223-8b80-e5a842b1de6b" providerId="ADAL" clId="{675D26FA-4C32-4440-A1DB-FECFDB050B91}" dt="2023-02-16T03:58:12.922" v="418" actId="21"/>
          <ac:picMkLst>
            <pc:docMk/>
            <pc:sldMk cId="789643598" sldId="316"/>
            <ac:picMk id="8" creationId="{8834C57F-3D6C-D998-7598-90CD5596C0AC}"/>
          </ac:picMkLst>
        </pc:picChg>
        <pc:picChg chg="del">
          <ac:chgData name="Administrador" userId="ea64264c-0c27-4223-8b80-e5a842b1de6b" providerId="ADAL" clId="{675D26FA-4C32-4440-A1DB-FECFDB050B91}" dt="2023-02-16T03:47:00.806" v="217" actId="478"/>
          <ac:picMkLst>
            <pc:docMk/>
            <pc:sldMk cId="789643598" sldId="316"/>
            <ac:picMk id="4098" creationId="{6023789A-F170-803D-E647-1BA680EC3B02}"/>
          </ac:picMkLst>
        </pc:picChg>
      </pc:sldChg>
      <pc:sldChg chg="addSp modSp add mod">
        <pc:chgData name="Administrador" userId="ea64264c-0c27-4223-8b80-e5a842b1de6b" providerId="ADAL" clId="{675D26FA-4C32-4440-A1DB-FECFDB050B91}" dt="2023-02-16T04:28:36.891" v="702" actId="1076"/>
        <pc:sldMkLst>
          <pc:docMk/>
          <pc:sldMk cId="3299600655" sldId="317"/>
        </pc:sldMkLst>
        <pc:picChg chg="add mod">
          <ac:chgData name="Administrador" userId="ea64264c-0c27-4223-8b80-e5a842b1de6b" providerId="ADAL" clId="{675D26FA-4C32-4440-A1DB-FECFDB050B91}" dt="2023-02-16T04:28:36.891" v="702" actId="1076"/>
          <ac:picMkLst>
            <pc:docMk/>
            <pc:sldMk cId="3299600655" sldId="317"/>
            <ac:picMk id="2" creationId="{8289F680-9E43-AE86-3763-DE300DE00CA5}"/>
          </ac:picMkLst>
        </pc:picChg>
      </pc:sldChg>
      <pc:sldChg chg="delSp modSp add mod">
        <pc:chgData name="Administrador" userId="ea64264c-0c27-4223-8b80-e5a842b1de6b" providerId="ADAL" clId="{675D26FA-4C32-4440-A1DB-FECFDB050B91}" dt="2023-02-16T04:11:03.200" v="582" actId="33524"/>
        <pc:sldMkLst>
          <pc:docMk/>
          <pc:sldMk cId="4068720468" sldId="318"/>
        </pc:sldMkLst>
        <pc:spChg chg="mod">
          <ac:chgData name="Administrador" userId="ea64264c-0c27-4223-8b80-e5a842b1de6b" providerId="ADAL" clId="{675D26FA-4C32-4440-A1DB-FECFDB050B91}" dt="2023-02-16T03:48:51.566" v="307" actId="20577"/>
          <ac:spMkLst>
            <pc:docMk/>
            <pc:sldMk cId="4068720468" sldId="318"/>
            <ac:spMk id="4" creationId="{9FD26FA6-D1A6-79CC-C10F-2ACC5DE0A83A}"/>
          </ac:spMkLst>
        </pc:spChg>
        <pc:spChg chg="mod">
          <ac:chgData name="Administrador" userId="ea64264c-0c27-4223-8b80-e5a842b1de6b" providerId="ADAL" clId="{675D26FA-4C32-4440-A1DB-FECFDB050B91}" dt="2023-02-16T04:11:03.200" v="582" actId="33524"/>
          <ac:spMkLst>
            <pc:docMk/>
            <pc:sldMk cId="4068720468" sldId="318"/>
            <ac:spMk id="5" creationId="{3B928F46-9C4C-E102-BF58-C238773DD5FF}"/>
          </ac:spMkLst>
        </pc:spChg>
        <pc:picChg chg="del">
          <ac:chgData name="Administrador" userId="ea64264c-0c27-4223-8b80-e5a842b1de6b" providerId="ADAL" clId="{675D26FA-4C32-4440-A1DB-FECFDB050B91}" dt="2023-02-16T03:49:33.106" v="308" actId="478"/>
          <ac:picMkLst>
            <pc:docMk/>
            <pc:sldMk cId="4068720468" sldId="318"/>
            <ac:picMk id="3" creationId="{25AA13F5-A50A-3A85-F4C4-8B71B9F44247}"/>
          </ac:picMkLst>
        </pc:picChg>
      </pc:sldChg>
      <pc:sldChg chg="addSp delSp modSp add mod modClrScheme modAnim chgLayout">
        <pc:chgData name="Administrador" userId="ea64264c-0c27-4223-8b80-e5a842b1de6b" providerId="ADAL" clId="{675D26FA-4C32-4440-A1DB-FECFDB050B91}" dt="2023-02-16T04:12:01.749" v="599"/>
        <pc:sldMkLst>
          <pc:docMk/>
          <pc:sldMk cId="2680728218" sldId="319"/>
        </pc:sldMkLst>
        <pc:spChg chg="add del mod">
          <ac:chgData name="Administrador" userId="ea64264c-0c27-4223-8b80-e5a842b1de6b" providerId="ADAL" clId="{675D26FA-4C32-4440-A1DB-FECFDB050B91}" dt="2023-02-16T03:51:17.530" v="362" actId="478"/>
          <ac:spMkLst>
            <pc:docMk/>
            <pc:sldMk cId="2680728218" sldId="319"/>
            <ac:spMk id="3" creationId="{3AEFD9D0-CA01-9E64-4E1A-2CFDF52ABDB1}"/>
          </ac:spMkLst>
        </pc:spChg>
        <pc:spChg chg="mod ord">
          <ac:chgData name="Administrador" userId="ea64264c-0c27-4223-8b80-e5a842b1de6b" providerId="ADAL" clId="{675D26FA-4C32-4440-A1DB-FECFDB050B91}" dt="2023-02-16T03:55:30.665" v="374" actId="700"/>
          <ac:spMkLst>
            <pc:docMk/>
            <pc:sldMk cId="2680728218" sldId="319"/>
            <ac:spMk id="4" creationId="{9FD26FA6-D1A6-79CC-C10F-2ACC5DE0A83A}"/>
          </ac:spMkLst>
        </pc:spChg>
        <pc:spChg chg="del">
          <ac:chgData name="Administrador" userId="ea64264c-0c27-4223-8b80-e5a842b1de6b" providerId="ADAL" clId="{675D26FA-4C32-4440-A1DB-FECFDB050B91}" dt="2023-02-16T03:51:14.624" v="361" actId="478"/>
          <ac:spMkLst>
            <pc:docMk/>
            <pc:sldMk cId="2680728218" sldId="319"/>
            <ac:spMk id="5" creationId="{3B928F46-9C4C-E102-BF58-C238773DD5FF}"/>
          </ac:spMkLst>
        </pc:spChg>
        <pc:spChg chg="add del mod ord">
          <ac:chgData name="Administrador" userId="ea64264c-0c27-4223-8b80-e5a842b1de6b" providerId="ADAL" clId="{675D26FA-4C32-4440-A1DB-FECFDB050B91}" dt="2023-02-16T03:55:38.790" v="377" actId="478"/>
          <ac:spMkLst>
            <pc:docMk/>
            <pc:sldMk cId="2680728218" sldId="319"/>
            <ac:spMk id="9" creationId="{06945017-75F5-2E6E-5264-07294177DA58}"/>
          </ac:spMkLst>
        </pc:spChg>
        <pc:spChg chg="add del mod ord">
          <ac:chgData name="Administrador" userId="ea64264c-0c27-4223-8b80-e5a842b1de6b" providerId="ADAL" clId="{675D26FA-4C32-4440-A1DB-FECFDB050B91}" dt="2023-02-16T03:55:53.484" v="380" actId="478"/>
          <ac:spMkLst>
            <pc:docMk/>
            <pc:sldMk cId="2680728218" sldId="319"/>
            <ac:spMk id="10" creationId="{03350F97-51DC-1ADC-294E-18F8670DD358}"/>
          </ac:spMkLst>
        </pc:spChg>
        <pc:spChg chg="add mod ord">
          <ac:chgData name="Administrador" userId="ea64264c-0c27-4223-8b80-e5a842b1de6b" providerId="ADAL" clId="{675D26FA-4C32-4440-A1DB-FECFDB050B91}" dt="2023-02-16T03:57:57.182" v="417" actId="33524"/>
          <ac:spMkLst>
            <pc:docMk/>
            <pc:sldMk cId="2680728218" sldId="319"/>
            <ac:spMk id="11" creationId="{622B91A8-884A-180B-2FB0-5B0EE95B4461}"/>
          </ac:spMkLst>
        </pc:spChg>
        <pc:spChg chg="add del mod ord">
          <ac:chgData name="Administrador" userId="ea64264c-0c27-4223-8b80-e5a842b1de6b" providerId="ADAL" clId="{675D26FA-4C32-4440-A1DB-FECFDB050B91}" dt="2023-02-16T03:55:51.008" v="379" actId="478"/>
          <ac:spMkLst>
            <pc:docMk/>
            <pc:sldMk cId="2680728218" sldId="319"/>
            <ac:spMk id="12" creationId="{241BDFE4-3871-358D-CF1A-9C1E0E0038E6}"/>
          </ac:spMkLst>
        </pc:spChg>
        <pc:picChg chg="add mod">
          <ac:chgData name="Administrador" userId="ea64264c-0c27-4223-8b80-e5a842b1de6b" providerId="ADAL" clId="{675D26FA-4C32-4440-A1DB-FECFDB050B91}" dt="2023-02-16T03:55:58.889" v="383" actId="1076"/>
          <ac:picMkLst>
            <pc:docMk/>
            <pc:sldMk cId="2680728218" sldId="319"/>
            <ac:picMk id="8" creationId="{1A06E923-9173-592F-D41F-78388ED06268}"/>
          </ac:picMkLst>
        </pc:picChg>
        <pc:picChg chg="add del">
          <ac:chgData name="Administrador" userId="ea64264c-0c27-4223-8b80-e5a842b1de6b" providerId="ADAL" clId="{675D26FA-4C32-4440-A1DB-FECFDB050B91}" dt="2023-02-16T03:56:34.320" v="385" actId="478"/>
          <ac:picMkLst>
            <pc:docMk/>
            <pc:sldMk cId="2680728218" sldId="319"/>
            <ac:picMk id="14" creationId="{F957774A-548D-5C8C-9E75-10244097AB70}"/>
          </ac:picMkLst>
        </pc:picChg>
      </pc:sldChg>
      <pc:sldChg chg="addSp delSp modSp add mod">
        <pc:chgData name="Administrador" userId="ea64264c-0c27-4223-8b80-e5a842b1de6b" providerId="ADAL" clId="{675D26FA-4C32-4440-A1DB-FECFDB050B91}" dt="2023-02-16T03:58:50.437" v="433" actId="1076"/>
        <pc:sldMkLst>
          <pc:docMk/>
          <pc:sldMk cId="1640011514" sldId="320"/>
        </pc:sldMkLst>
        <pc:spChg chg="add del mod">
          <ac:chgData name="Administrador" userId="ea64264c-0c27-4223-8b80-e5a842b1de6b" providerId="ADAL" clId="{675D26FA-4C32-4440-A1DB-FECFDB050B91}" dt="2023-02-16T03:58:34.096" v="430" actId="478"/>
          <ac:spMkLst>
            <pc:docMk/>
            <pc:sldMk cId="1640011514" sldId="320"/>
            <ac:spMk id="3" creationId="{282A937B-690D-775F-0C23-32C40A52E036}"/>
          </ac:spMkLst>
        </pc:spChg>
        <pc:spChg chg="mod">
          <ac:chgData name="Administrador" userId="ea64264c-0c27-4223-8b80-e5a842b1de6b" providerId="ADAL" clId="{675D26FA-4C32-4440-A1DB-FECFDB050B91}" dt="2023-02-16T03:58:24.136" v="427" actId="20577"/>
          <ac:spMkLst>
            <pc:docMk/>
            <pc:sldMk cId="1640011514" sldId="320"/>
            <ac:spMk id="4" creationId="{9FD26FA6-D1A6-79CC-C10F-2ACC5DE0A83A}"/>
          </ac:spMkLst>
        </pc:spChg>
        <pc:spChg chg="del">
          <ac:chgData name="Administrador" userId="ea64264c-0c27-4223-8b80-e5a842b1de6b" providerId="ADAL" clId="{675D26FA-4C32-4440-A1DB-FECFDB050B91}" dt="2023-02-16T03:58:31.252" v="429" actId="478"/>
          <ac:spMkLst>
            <pc:docMk/>
            <pc:sldMk cId="1640011514" sldId="320"/>
            <ac:spMk id="11" creationId="{622B91A8-884A-180B-2FB0-5B0EE95B4461}"/>
          </ac:spMkLst>
        </pc:spChg>
        <pc:picChg chg="add mod">
          <ac:chgData name="Administrador" userId="ea64264c-0c27-4223-8b80-e5a842b1de6b" providerId="ADAL" clId="{675D26FA-4C32-4440-A1DB-FECFDB050B91}" dt="2023-02-16T03:58:50.437" v="433" actId="1076"/>
          <ac:picMkLst>
            <pc:docMk/>
            <pc:sldMk cId="1640011514" sldId="320"/>
            <ac:picMk id="6" creationId="{270CDDDC-262B-7A49-8724-CC702BB18474}"/>
          </ac:picMkLst>
        </pc:picChg>
        <pc:picChg chg="del">
          <ac:chgData name="Administrador" userId="ea64264c-0c27-4223-8b80-e5a842b1de6b" providerId="ADAL" clId="{675D26FA-4C32-4440-A1DB-FECFDB050B91}" dt="2023-02-16T03:58:28.986" v="428" actId="478"/>
          <ac:picMkLst>
            <pc:docMk/>
            <pc:sldMk cId="1640011514" sldId="320"/>
            <ac:picMk id="8" creationId="{1A06E923-9173-592F-D41F-78388ED06268}"/>
          </ac:picMkLst>
        </pc:picChg>
      </pc:sldChg>
      <pc:sldChg chg="addSp delSp modSp add mod">
        <pc:chgData name="Administrador" userId="ea64264c-0c27-4223-8b80-e5a842b1de6b" providerId="ADAL" clId="{675D26FA-4C32-4440-A1DB-FECFDB050B91}" dt="2023-02-16T03:59:21.264" v="437" actId="1076"/>
        <pc:sldMkLst>
          <pc:docMk/>
          <pc:sldMk cId="2538872922" sldId="321"/>
        </pc:sldMkLst>
        <pc:picChg chg="add mod">
          <ac:chgData name="Administrador" userId="ea64264c-0c27-4223-8b80-e5a842b1de6b" providerId="ADAL" clId="{675D26FA-4C32-4440-A1DB-FECFDB050B91}" dt="2023-02-16T03:59:21.264" v="437" actId="1076"/>
          <ac:picMkLst>
            <pc:docMk/>
            <pc:sldMk cId="2538872922" sldId="321"/>
            <ac:picMk id="3" creationId="{CABD8D1A-EEDD-7AF1-0EBF-569EB4EBCA18}"/>
          </ac:picMkLst>
        </pc:picChg>
        <pc:picChg chg="del">
          <ac:chgData name="Administrador" userId="ea64264c-0c27-4223-8b80-e5a842b1de6b" providerId="ADAL" clId="{675D26FA-4C32-4440-A1DB-FECFDB050B91}" dt="2023-02-16T03:59:16.506" v="435" actId="478"/>
          <ac:picMkLst>
            <pc:docMk/>
            <pc:sldMk cId="2538872922" sldId="321"/>
            <ac:picMk id="6" creationId="{270CDDDC-262B-7A49-8724-CC702BB18474}"/>
          </ac:picMkLst>
        </pc:picChg>
      </pc:sldChg>
      <pc:sldChg chg="addSp delSp modSp add mod">
        <pc:chgData name="Administrador" userId="ea64264c-0c27-4223-8b80-e5a842b1de6b" providerId="ADAL" clId="{675D26FA-4C32-4440-A1DB-FECFDB050B91}" dt="2023-02-16T03:59:49.460" v="442" actId="1076"/>
        <pc:sldMkLst>
          <pc:docMk/>
          <pc:sldMk cId="3275697596" sldId="322"/>
        </pc:sldMkLst>
        <pc:picChg chg="del">
          <ac:chgData name="Administrador" userId="ea64264c-0c27-4223-8b80-e5a842b1de6b" providerId="ADAL" clId="{675D26FA-4C32-4440-A1DB-FECFDB050B91}" dt="2023-02-16T03:59:45.722" v="439" actId="478"/>
          <ac:picMkLst>
            <pc:docMk/>
            <pc:sldMk cId="3275697596" sldId="322"/>
            <ac:picMk id="3" creationId="{CABD8D1A-EEDD-7AF1-0EBF-569EB4EBCA18}"/>
          </ac:picMkLst>
        </pc:picChg>
        <pc:picChg chg="add mod">
          <ac:chgData name="Administrador" userId="ea64264c-0c27-4223-8b80-e5a842b1de6b" providerId="ADAL" clId="{675D26FA-4C32-4440-A1DB-FECFDB050B91}" dt="2023-02-16T03:59:49.460" v="442" actId="1076"/>
          <ac:picMkLst>
            <pc:docMk/>
            <pc:sldMk cId="3275697596" sldId="322"/>
            <ac:picMk id="5" creationId="{515F1A9D-8B33-7495-A2A4-30B7C5DB4AFE}"/>
          </ac:picMkLst>
        </pc:picChg>
      </pc:sldChg>
      <pc:sldChg chg="addSp delSp modSp add mod">
        <pc:chgData name="Administrador" userId="ea64264c-0c27-4223-8b80-e5a842b1de6b" providerId="ADAL" clId="{675D26FA-4C32-4440-A1DB-FECFDB050B91}" dt="2023-02-16T04:00:42.868" v="447" actId="1076"/>
        <pc:sldMkLst>
          <pc:docMk/>
          <pc:sldMk cId="3428277432" sldId="323"/>
        </pc:sldMkLst>
        <pc:spChg chg="mod">
          <ac:chgData name="Administrador" userId="ea64264c-0c27-4223-8b80-e5a842b1de6b" providerId="ADAL" clId="{675D26FA-4C32-4440-A1DB-FECFDB050B91}" dt="2023-02-16T04:00:38.932" v="446" actId="20577"/>
          <ac:spMkLst>
            <pc:docMk/>
            <pc:sldMk cId="3428277432" sldId="323"/>
            <ac:spMk id="4" creationId="{9FD26FA6-D1A6-79CC-C10F-2ACC5DE0A83A}"/>
          </ac:spMkLst>
        </pc:spChg>
        <pc:picChg chg="add mod">
          <ac:chgData name="Administrador" userId="ea64264c-0c27-4223-8b80-e5a842b1de6b" providerId="ADAL" clId="{675D26FA-4C32-4440-A1DB-FECFDB050B91}" dt="2023-02-16T04:00:42.868" v="447" actId="1076"/>
          <ac:picMkLst>
            <pc:docMk/>
            <pc:sldMk cId="3428277432" sldId="323"/>
            <ac:picMk id="3" creationId="{D2DE74C7-72BB-2737-C27D-274EB8292195}"/>
          </ac:picMkLst>
        </pc:picChg>
        <pc:picChg chg="del">
          <ac:chgData name="Administrador" userId="ea64264c-0c27-4223-8b80-e5a842b1de6b" providerId="ADAL" clId="{675D26FA-4C32-4440-A1DB-FECFDB050B91}" dt="2023-02-16T04:00:33.379" v="444" actId="478"/>
          <ac:picMkLst>
            <pc:docMk/>
            <pc:sldMk cId="3428277432" sldId="323"/>
            <ac:picMk id="5" creationId="{515F1A9D-8B33-7495-A2A4-30B7C5DB4AFE}"/>
          </ac:picMkLst>
        </pc:picChg>
      </pc:sldChg>
      <pc:sldChg chg="modSp add mod">
        <pc:chgData name="Administrador" userId="ea64264c-0c27-4223-8b80-e5a842b1de6b" providerId="ADAL" clId="{675D26FA-4C32-4440-A1DB-FECFDB050B91}" dt="2023-02-16T04:03:23.378" v="490" actId="20577"/>
        <pc:sldMkLst>
          <pc:docMk/>
          <pc:sldMk cId="307837727" sldId="324"/>
        </pc:sldMkLst>
        <pc:spChg chg="mod">
          <ac:chgData name="Administrador" userId="ea64264c-0c27-4223-8b80-e5a842b1de6b" providerId="ADAL" clId="{675D26FA-4C32-4440-A1DB-FECFDB050B91}" dt="2023-02-16T04:03:23.378" v="490" actId="20577"/>
          <ac:spMkLst>
            <pc:docMk/>
            <pc:sldMk cId="307837727" sldId="324"/>
            <ac:spMk id="127" creationId="{00000000-0000-0000-0000-000000000000}"/>
          </ac:spMkLst>
        </pc:spChg>
      </pc:sldChg>
      <pc:sldChg chg="modSp add mod">
        <pc:chgData name="Administrador" userId="ea64264c-0c27-4223-8b80-e5a842b1de6b" providerId="ADAL" clId="{675D26FA-4C32-4440-A1DB-FECFDB050B91}" dt="2023-02-16T04:25:00.919" v="690" actId="20577"/>
        <pc:sldMkLst>
          <pc:docMk/>
          <pc:sldMk cId="1360466175" sldId="325"/>
        </pc:sldMkLst>
        <pc:spChg chg="mod">
          <ac:chgData name="Administrador" userId="ea64264c-0c27-4223-8b80-e5a842b1de6b" providerId="ADAL" clId="{675D26FA-4C32-4440-A1DB-FECFDB050B91}" dt="2023-02-16T04:05:09.122" v="549" actId="20577"/>
          <ac:spMkLst>
            <pc:docMk/>
            <pc:sldMk cId="1360466175" sldId="325"/>
            <ac:spMk id="4" creationId="{9FD26FA6-D1A6-79CC-C10F-2ACC5DE0A83A}"/>
          </ac:spMkLst>
        </pc:spChg>
        <pc:spChg chg="mod">
          <ac:chgData name="Administrador" userId="ea64264c-0c27-4223-8b80-e5a842b1de6b" providerId="ADAL" clId="{675D26FA-4C32-4440-A1DB-FECFDB050B91}" dt="2023-02-16T04:25:00.919" v="690" actId="20577"/>
          <ac:spMkLst>
            <pc:docMk/>
            <pc:sldMk cId="1360466175" sldId="325"/>
            <ac:spMk id="5" creationId="{3B928F46-9C4C-E102-BF58-C238773DD5FF}"/>
          </ac:spMkLst>
        </pc:spChg>
      </pc:sldChg>
      <pc:sldChg chg="addSp modSp add mod ord">
        <pc:chgData name="Administrador" userId="ea64264c-0c27-4223-8b80-e5a842b1de6b" providerId="ADAL" clId="{675D26FA-4C32-4440-A1DB-FECFDB050B91}" dt="2023-02-16T04:28:48.029" v="703" actId="1076"/>
        <pc:sldMkLst>
          <pc:docMk/>
          <pc:sldMk cId="2855294499" sldId="326"/>
        </pc:sldMkLst>
        <pc:spChg chg="mod">
          <ac:chgData name="Administrador" userId="ea64264c-0c27-4223-8b80-e5a842b1de6b" providerId="ADAL" clId="{675D26FA-4C32-4440-A1DB-FECFDB050B91}" dt="2023-02-16T04:05:29.418" v="565" actId="20577"/>
          <ac:spMkLst>
            <pc:docMk/>
            <pc:sldMk cId="2855294499" sldId="326"/>
            <ac:spMk id="127" creationId="{00000000-0000-0000-0000-000000000000}"/>
          </ac:spMkLst>
        </pc:spChg>
        <pc:picChg chg="add mod">
          <ac:chgData name="Administrador" userId="ea64264c-0c27-4223-8b80-e5a842b1de6b" providerId="ADAL" clId="{675D26FA-4C32-4440-A1DB-FECFDB050B91}" dt="2023-02-16T04:28:48.029" v="703" actId="1076"/>
          <ac:picMkLst>
            <pc:docMk/>
            <pc:sldMk cId="2855294499" sldId="326"/>
            <ac:picMk id="4" creationId="{F6404BB8-D3E2-3CE1-BE05-909AD77B9FD5}"/>
          </ac:picMkLst>
        </pc:picChg>
      </pc:sldChg>
      <pc:sldChg chg="modSp add mod">
        <pc:chgData name="Administrador" userId="ea64264c-0c27-4223-8b80-e5a842b1de6b" providerId="ADAL" clId="{675D26FA-4C32-4440-A1DB-FECFDB050B91}" dt="2023-02-16T04:24:46.065" v="687" actId="20577"/>
        <pc:sldMkLst>
          <pc:docMk/>
          <pc:sldMk cId="135826476" sldId="327"/>
        </pc:sldMkLst>
        <pc:spChg chg="mod">
          <ac:chgData name="Administrador" userId="ea64264c-0c27-4223-8b80-e5a842b1de6b" providerId="ADAL" clId="{675D26FA-4C32-4440-A1DB-FECFDB050B91}" dt="2023-02-16T04:24:46.065" v="687" actId="20577"/>
          <ac:spMkLst>
            <pc:docMk/>
            <pc:sldMk cId="135826476" sldId="327"/>
            <ac:spMk id="5" creationId="{3B928F46-9C4C-E102-BF58-C238773DD5FF}"/>
          </ac:spMkLst>
        </pc:spChg>
      </pc:sldChg>
      <pc:sldChg chg="addSp delSp modSp add mod ord">
        <pc:chgData name="Administrador" userId="ea64264c-0c27-4223-8b80-e5a842b1de6b" providerId="ADAL" clId="{675D26FA-4C32-4440-A1DB-FECFDB050B91}" dt="2023-02-16T04:24:08.133" v="685" actId="20577"/>
        <pc:sldMkLst>
          <pc:docMk/>
          <pc:sldMk cId="1903269837" sldId="328"/>
        </pc:sldMkLst>
        <pc:spChg chg="add mod">
          <ac:chgData name="Administrador" userId="ea64264c-0c27-4223-8b80-e5a842b1de6b" providerId="ADAL" clId="{675D26FA-4C32-4440-A1DB-FECFDB050B91}" dt="2023-02-16T04:24:08.133" v="685" actId="20577"/>
          <ac:spMkLst>
            <pc:docMk/>
            <pc:sldMk cId="1903269837" sldId="328"/>
            <ac:spMk id="2" creationId="{09C75EF2-6464-8EC3-DB87-D87709EBF81D}"/>
          </ac:spMkLst>
        </pc:spChg>
        <pc:spChg chg="mod">
          <ac:chgData name="Administrador" userId="ea64264c-0c27-4223-8b80-e5a842b1de6b" providerId="ADAL" clId="{675D26FA-4C32-4440-A1DB-FECFDB050B91}" dt="2023-02-16T04:22:37.932" v="649" actId="1076"/>
          <ac:spMkLst>
            <pc:docMk/>
            <pc:sldMk cId="1903269837" sldId="328"/>
            <ac:spMk id="4" creationId="{9FD26FA6-D1A6-79CC-C10F-2ACC5DE0A83A}"/>
          </ac:spMkLst>
        </pc:spChg>
        <pc:picChg chg="del mod">
          <ac:chgData name="Administrador" userId="ea64264c-0c27-4223-8b80-e5a842b1de6b" providerId="ADAL" clId="{675D26FA-4C32-4440-A1DB-FECFDB050B91}" dt="2023-02-16T04:21:28.094" v="635" actId="478"/>
          <ac:picMkLst>
            <pc:docMk/>
            <pc:sldMk cId="1903269837" sldId="328"/>
            <ac:picMk id="3" creationId="{D2DE74C7-72BB-2737-C27D-274EB82921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99C86-5F1D-4780-AED5-51909E936998}" type="datetimeFigureOut">
              <a:rPr lang="es-MX" smtClean="0"/>
              <a:t>15/02/2023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5C2A-7A11-4386-83E7-AABF083A4E33}" type="slidenum">
              <a:rPr lang="es-MX" smtClean="0"/>
              <a:t>‹Nº›</a:t>
            </a:fld>
            <a:endParaRPr lang="es-MX"/>
          </a:p>
        </p:txBody>
      </p:sp>
    </p:spTree>
    <p:extLst>
      <p:ext uri="{BB962C8B-B14F-4D97-AF65-F5344CB8AC3E}">
        <p14:creationId xmlns:p14="http://schemas.microsoft.com/office/powerpoint/2010/main" val="3617270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Portada de Inicio</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EF8B84-6C83-4EC7-9C8D-A9D8345024C1}"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0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984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5734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049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8587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200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534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05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48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385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009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3627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951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305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223DA-CEB3-E500-6F76-CD16B24AC8C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2CF5B85-EE10-8326-2FEE-370994CF7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4A4562BE-09E5-1160-52DC-4D368BC91F50}"/>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965C4116-B69D-3C8B-0973-87F7E96DF18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1D944E-58AB-DE70-ACCF-EBAB4D4EDCBE}"/>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59730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FAA59-2A35-68FB-6561-54508282B5D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C48BC45-A64E-4F68-56FE-520A38C6374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3217061-F149-9475-45B2-357AC243EF37}"/>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C6C558CA-88EB-29BE-B996-ECB2CF9491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38338BD-A197-AD7F-E12D-F0EC8D52B3B2}"/>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382066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29FB3DB-9BB2-7E55-442B-EF14EB5B0DC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2141063-5654-9C91-5F90-8CAF2A0D069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2FE263F-73E9-3F2D-C45C-82DC549A3022}"/>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AA660E07-E7F0-67B9-FAAC-712EF6F921A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F5C14C0-CD0D-A4A3-E69B-1B19CC42ECC7}"/>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1037255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tx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48AB08D-3767-480D-8A65-A8A2EA9974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233" b="10233"/>
          <a:stretch/>
        </p:blipFill>
        <p:spPr>
          <a:xfrm>
            <a:off x="0" y="0"/>
            <a:ext cx="12191999" cy="6858000"/>
          </a:xfrm>
          <a:prstGeom prst="rect">
            <a:avLst/>
          </a:prstGeom>
        </p:spPr>
      </p:pic>
      <p:sp>
        <p:nvSpPr>
          <p:cNvPr id="2" name="Título 1">
            <a:extLst>
              <a:ext uri="{FF2B5EF4-FFF2-40B4-BE49-F238E27FC236}">
                <a16:creationId xmlns:a16="http://schemas.microsoft.com/office/drawing/2014/main" id="{CAAD00AA-1785-4F28-AC77-7E32EFF2C5FE}"/>
              </a:ext>
            </a:extLst>
          </p:cNvPr>
          <p:cNvSpPr>
            <a:spLocks noGrp="1"/>
          </p:cNvSpPr>
          <p:nvPr>
            <p:ph type="ctrTitle" hasCustomPrompt="1"/>
          </p:nvPr>
        </p:nvSpPr>
        <p:spPr>
          <a:xfrm>
            <a:off x="1524000" y="1122363"/>
            <a:ext cx="9144000" cy="2387600"/>
          </a:xfrm>
        </p:spPr>
        <p:txBody>
          <a:bodyPr anchor="b">
            <a:normAutofit/>
          </a:bodyPr>
          <a:lstStyle>
            <a:lvl1pPr algn="ctr">
              <a:defRPr sz="2800">
                <a:solidFill>
                  <a:schemeClr val="bg1"/>
                </a:solidFill>
                <a:latin typeface="Turnpike" panose="02000607040000020004" pitchFamily="2" charset="0"/>
              </a:defRPr>
            </a:lvl1pPr>
          </a:lstStyle>
          <a:p>
            <a:r>
              <a:rPr lang="es-MX" dirty="0"/>
              <a:t>Título aquí</a:t>
            </a:r>
          </a:p>
        </p:txBody>
      </p:sp>
      <p:sp>
        <p:nvSpPr>
          <p:cNvPr id="3" name="Subtítulo 2">
            <a:extLst>
              <a:ext uri="{FF2B5EF4-FFF2-40B4-BE49-F238E27FC236}">
                <a16:creationId xmlns:a16="http://schemas.microsoft.com/office/drawing/2014/main" id="{A5CB0415-67DA-4900-B553-C45DCB972658}"/>
              </a:ext>
            </a:extLst>
          </p:cNvPr>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Px Grotesk Regular" panose="020605030300000200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Subtítulo aquí.</a:t>
            </a:r>
          </a:p>
        </p:txBody>
      </p:sp>
      <p:sp>
        <p:nvSpPr>
          <p:cNvPr id="4" name="Marcador de fecha 3">
            <a:extLst>
              <a:ext uri="{FF2B5EF4-FFF2-40B4-BE49-F238E27FC236}">
                <a16:creationId xmlns:a16="http://schemas.microsoft.com/office/drawing/2014/main" id="{049FC169-7CBF-4278-96C2-91B4150D6AAC}"/>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5" name="Marcador de pie de página 4">
            <a:extLst>
              <a:ext uri="{FF2B5EF4-FFF2-40B4-BE49-F238E27FC236}">
                <a16:creationId xmlns:a16="http://schemas.microsoft.com/office/drawing/2014/main" id="{0C154A0C-EAC5-49E5-B9A0-99B32A6AAF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3AE7AAD-C4F7-4B45-A772-750A88A39F54}"/>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735594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15A0D1-09AF-4CE3-B468-C73053DCA836}"/>
              </a:ext>
            </a:extLst>
          </p:cNvPr>
          <p:cNvSpPr>
            <a:spLocks noGrp="1"/>
          </p:cNvSpPr>
          <p:nvPr>
            <p:ph type="title" hasCustomPrompt="1"/>
          </p:nvPr>
        </p:nvSpPr>
        <p:spPr>
          <a:xfrm>
            <a:off x="838200" y="994601"/>
            <a:ext cx="3341914" cy="436228"/>
          </a:xfrm>
        </p:spPr>
        <p:txBody>
          <a:bodyPr>
            <a:normAutofit/>
          </a:bodyPr>
          <a:lstStyle>
            <a:lvl1pPr algn="ctr">
              <a:defRPr sz="2000">
                <a:solidFill>
                  <a:schemeClr val="bg1"/>
                </a:solidFill>
                <a:latin typeface="Sweet Sans" panose="02000000000000000000" pitchFamily="50" charset="0"/>
                <a:cs typeface="Sweet Sans" panose="02000000000000000000" pitchFamily="50" charset="0"/>
              </a:defRPr>
            </a:lvl1pPr>
          </a:lstStyle>
          <a:p>
            <a:r>
              <a:rPr lang="es-MX" dirty="0"/>
              <a:t>Título</a:t>
            </a:r>
          </a:p>
        </p:txBody>
      </p:sp>
      <p:sp>
        <p:nvSpPr>
          <p:cNvPr id="3" name="Marcador de contenido 2">
            <a:extLst>
              <a:ext uri="{FF2B5EF4-FFF2-40B4-BE49-F238E27FC236}">
                <a16:creationId xmlns:a16="http://schemas.microsoft.com/office/drawing/2014/main" id="{20797D5D-43BC-4B06-9EE2-BE16CDACE501}"/>
              </a:ext>
            </a:extLst>
          </p:cNvPr>
          <p:cNvSpPr>
            <a:spLocks noGrp="1"/>
          </p:cNvSpPr>
          <p:nvPr>
            <p:ph idx="1" hasCustomPrompt="1"/>
          </p:nvPr>
        </p:nvSpPr>
        <p:spPr>
          <a:xfrm>
            <a:off x="838200" y="1581831"/>
            <a:ext cx="3341914" cy="4001548"/>
          </a:xfrm>
        </p:spPr>
        <p:txBody>
          <a:bodyPr>
            <a:normAutofit/>
          </a:bodyPr>
          <a:lstStyle>
            <a:lvl1pPr marL="285750" indent="-285750" algn="l">
              <a:buClr>
                <a:srgbClr val="FF00FF"/>
              </a:buClr>
              <a:buFont typeface="Arial" panose="020B0604020202020204" pitchFamily="34" charset="0"/>
              <a:buChar char="•"/>
              <a:defRPr sz="1600">
                <a:solidFill>
                  <a:schemeClr val="bg1"/>
                </a:solidFill>
                <a:latin typeface="Px Grotesk Regular" panose="02060503030000020004" pitchFamily="18" charset="0"/>
              </a:defRPr>
            </a:lvl1pPr>
            <a:lvl2pPr marL="457200" indent="0" algn="l">
              <a:buNone/>
              <a:defRPr>
                <a:solidFill>
                  <a:schemeClr val="bg1"/>
                </a:solidFill>
              </a:defRPr>
            </a:lvl2pPr>
            <a:lvl3pPr marL="914400" indent="0" algn="l">
              <a:buNone/>
              <a:defRPr>
                <a:solidFill>
                  <a:schemeClr val="bg1"/>
                </a:solidFill>
              </a:defRPr>
            </a:lvl3pPr>
            <a:lvl4pPr marL="1371600" indent="0" algn="l">
              <a:buNone/>
              <a:defRPr>
                <a:solidFill>
                  <a:schemeClr val="bg1"/>
                </a:solidFill>
              </a:defRPr>
            </a:lvl4pPr>
            <a:lvl5pPr marL="1828800" indent="0" algn="l">
              <a:buNone/>
              <a:defRPr>
                <a:solidFill>
                  <a:schemeClr val="bg1"/>
                </a:solidFill>
              </a:defRPr>
            </a:lvl5pPr>
          </a:lstStyle>
          <a:p>
            <a:pPr lvl="0"/>
            <a:r>
              <a:rPr lang="es-MX" dirty="0"/>
              <a:t>Texto</a:t>
            </a:r>
          </a:p>
        </p:txBody>
      </p:sp>
      <p:sp>
        <p:nvSpPr>
          <p:cNvPr id="4" name="Marcador de fecha 3">
            <a:extLst>
              <a:ext uri="{FF2B5EF4-FFF2-40B4-BE49-F238E27FC236}">
                <a16:creationId xmlns:a16="http://schemas.microsoft.com/office/drawing/2014/main" id="{0778FA21-D246-4561-AB20-25930D60BF45}"/>
              </a:ext>
            </a:extLst>
          </p:cNvPr>
          <p:cNvSpPr>
            <a:spLocks noGrp="1"/>
          </p:cNvSpPr>
          <p:nvPr>
            <p:ph type="dt" sz="half" idx="10"/>
          </p:nvPr>
        </p:nvSpPr>
        <p:spPr/>
        <p:txBody>
          <a:bodyPr/>
          <a:lstStyle>
            <a:lvl1pPr>
              <a:defRPr>
                <a:latin typeface="Px Grotesk Light" panose="02060303030000020004" pitchFamily="18" charset="0"/>
              </a:defRPr>
            </a:lvl1pPr>
          </a:lstStyle>
          <a:p>
            <a:fld id="{53CEB98C-A54B-44C2-A1EE-53B2E0C44747}" type="datetimeFigureOut">
              <a:rPr lang="es-MX" smtClean="0"/>
              <a:pPr/>
              <a:t>15/02/2023</a:t>
            </a:fld>
            <a:endParaRPr lang="es-MX"/>
          </a:p>
        </p:txBody>
      </p:sp>
      <p:sp>
        <p:nvSpPr>
          <p:cNvPr id="5" name="Marcador de pie de página 4">
            <a:extLst>
              <a:ext uri="{FF2B5EF4-FFF2-40B4-BE49-F238E27FC236}">
                <a16:creationId xmlns:a16="http://schemas.microsoft.com/office/drawing/2014/main" id="{7C37B590-FE93-4F37-A615-F76989D3BAB0}"/>
              </a:ext>
            </a:extLst>
          </p:cNvPr>
          <p:cNvSpPr>
            <a:spLocks noGrp="1"/>
          </p:cNvSpPr>
          <p:nvPr>
            <p:ph type="ftr" sz="quarter" idx="11"/>
          </p:nvPr>
        </p:nvSpPr>
        <p:spPr/>
        <p:txBody>
          <a:bodyPr/>
          <a:lstStyle>
            <a:lvl1pPr>
              <a:defRPr>
                <a:latin typeface="Px Grotesk Light" panose="02060303030000020004" pitchFamily="18" charset="0"/>
              </a:defRPr>
            </a:lvl1pPr>
          </a:lstStyle>
          <a:p>
            <a:endParaRPr lang="es-MX"/>
          </a:p>
        </p:txBody>
      </p:sp>
      <p:sp>
        <p:nvSpPr>
          <p:cNvPr id="6" name="Marcador de número de diapositiva 5">
            <a:extLst>
              <a:ext uri="{FF2B5EF4-FFF2-40B4-BE49-F238E27FC236}">
                <a16:creationId xmlns:a16="http://schemas.microsoft.com/office/drawing/2014/main" id="{BF206331-BA03-4949-BFDD-A591B0C52227}"/>
              </a:ext>
            </a:extLst>
          </p:cNvPr>
          <p:cNvSpPr>
            <a:spLocks noGrp="1"/>
          </p:cNvSpPr>
          <p:nvPr>
            <p:ph type="sldNum" sz="quarter" idx="12"/>
          </p:nvPr>
        </p:nvSpPr>
        <p:spPr/>
        <p:txBody>
          <a:bodyPr/>
          <a:lstStyle>
            <a:lvl1pPr>
              <a:defRPr>
                <a:latin typeface="Px Grotesk Light" panose="02060303030000020004" pitchFamily="18" charset="0"/>
              </a:defRPr>
            </a:lvl1pPr>
          </a:lstStyle>
          <a:p>
            <a:fld id="{19C05D32-25F1-4192-A94A-6B3BC5BA82D4}" type="slidenum">
              <a:rPr lang="es-MX" smtClean="0"/>
              <a:pPr/>
              <a:t>‹Nº›</a:t>
            </a:fld>
            <a:endParaRPr lang="es-MX"/>
          </a:p>
        </p:txBody>
      </p:sp>
      <p:pic>
        <p:nvPicPr>
          <p:cNvPr id="8" name="Imagen 7">
            <a:extLst>
              <a:ext uri="{FF2B5EF4-FFF2-40B4-BE49-F238E27FC236}">
                <a16:creationId xmlns:a16="http://schemas.microsoft.com/office/drawing/2014/main" id="{D67A9831-00C5-4189-B05B-81BAA8E14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3424" y="5928714"/>
            <a:ext cx="871466" cy="871466"/>
          </a:xfrm>
          <a:prstGeom prst="rect">
            <a:avLst/>
          </a:prstGeom>
        </p:spPr>
      </p:pic>
    </p:spTree>
    <p:extLst>
      <p:ext uri="{BB962C8B-B14F-4D97-AF65-F5344CB8AC3E}">
        <p14:creationId xmlns:p14="http://schemas.microsoft.com/office/powerpoint/2010/main" val="2163459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53EF8-8631-4B1D-A639-9FB58B9E4A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2F7E325-5FB8-4E56-8144-D31FB016B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617F06E-0EC3-4CF8-B9F1-703416E8E651}"/>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5" name="Marcador de pie de página 4">
            <a:extLst>
              <a:ext uri="{FF2B5EF4-FFF2-40B4-BE49-F238E27FC236}">
                <a16:creationId xmlns:a16="http://schemas.microsoft.com/office/drawing/2014/main" id="{107BD6FE-301F-41DE-BF02-444DF2AEEB1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3B8C902-1BB5-4165-A788-2BBFA999CFE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295909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20DDA-F4F8-4DCF-87DB-0AFBB40492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6907147-C178-4601-8EC0-EA578D9EEE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44A320B-1465-42FF-A072-D2AEC262B2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46D8360B-BE24-4857-A80E-F212F4F657AF}"/>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6" name="Marcador de pie de página 5">
            <a:extLst>
              <a:ext uri="{FF2B5EF4-FFF2-40B4-BE49-F238E27FC236}">
                <a16:creationId xmlns:a16="http://schemas.microsoft.com/office/drawing/2014/main" id="{243550FE-4277-4DB0-B37B-00BC8E2A63A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CCC392C-A7DD-493A-AD0F-14B68248950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239312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5378A-1E80-4D8A-8EA1-18C4A2DFBA2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D01E888-D54F-42FC-BDCE-ACA2364F5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5841334-1F42-4077-BFEF-DACF7D3212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C116F7D-47A7-40F9-AD9B-14F1EFD164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B59FB18-7089-4B83-A02D-A6FA4AD97C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6919394-9DEE-46EE-B64D-CCDE8FD33519}"/>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8" name="Marcador de pie de página 7">
            <a:extLst>
              <a:ext uri="{FF2B5EF4-FFF2-40B4-BE49-F238E27FC236}">
                <a16:creationId xmlns:a16="http://schemas.microsoft.com/office/drawing/2014/main" id="{39B89617-F811-491B-BAD0-C4F1C6C334E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DFDD2DE-FAB1-40B1-AD9D-958F171AB713}"/>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758489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FB837-0E43-4B83-9C07-3C6A4CBB58D9}"/>
              </a:ext>
            </a:extLst>
          </p:cNvPr>
          <p:cNvSpPr>
            <a:spLocks noGrp="1"/>
          </p:cNvSpPr>
          <p:nvPr>
            <p:ph type="title" hasCustomPrompt="1"/>
          </p:nvPr>
        </p:nvSpPr>
        <p:spPr>
          <a:xfrm>
            <a:off x="838200" y="365125"/>
            <a:ext cx="10515600" cy="830629"/>
          </a:xfrm>
        </p:spPr>
        <p:txBody>
          <a:bodyPr>
            <a:normAutofit/>
          </a:bodyPr>
          <a:lstStyle>
            <a:lvl1pPr>
              <a:defRPr sz="2400">
                <a:solidFill>
                  <a:schemeClr val="bg1"/>
                </a:solidFill>
                <a:latin typeface="Sweet Sans" panose="02000000000000000000" pitchFamily="50" charset="0"/>
                <a:cs typeface="Sweet Sans" panose="02000000000000000000" pitchFamily="50" charset="0"/>
              </a:defRPr>
            </a:lvl1pPr>
          </a:lstStyle>
          <a:p>
            <a:r>
              <a:rPr lang="es-MX" dirty="0"/>
              <a:t>Título</a:t>
            </a:r>
          </a:p>
        </p:txBody>
      </p:sp>
      <p:sp>
        <p:nvSpPr>
          <p:cNvPr id="3" name="Marcador de fecha 2">
            <a:extLst>
              <a:ext uri="{FF2B5EF4-FFF2-40B4-BE49-F238E27FC236}">
                <a16:creationId xmlns:a16="http://schemas.microsoft.com/office/drawing/2014/main" id="{26865B1D-8737-4CC2-BC7F-C260C9DB211C}"/>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4" name="Marcador de pie de página 3">
            <a:extLst>
              <a:ext uri="{FF2B5EF4-FFF2-40B4-BE49-F238E27FC236}">
                <a16:creationId xmlns:a16="http://schemas.microsoft.com/office/drawing/2014/main" id="{E56BA044-1F6F-4B68-87F2-676D84FB4B7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8804EEE7-6105-4431-B7CE-84D85B3B60BE}"/>
              </a:ext>
            </a:extLst>
          </p:cNvPr>
          <p:cNvSpPr>
            <a:spLocks noGrp="1"/>
          </p:cNvSpPr>
          <p:nvPr>
            <p:ph type="sldNum" sz="quarter" idx="12"/>
          </p:nvPr>
        </p:nvSpPr>
        <p:spPr/>
        <p:txBody>
          <a:bodyPr/>
          <a:lstStyle/>
          <a:p>
            <a:fld id="{19C05D32-25F1-4192-A94A-6B3BC5BA82D4}" type="slidenum">
              <a:rPr lang="es-MX" smtClean="0"/>
              <a:t>‹Nº›</a:t>
            </a:fld>
            <a:endParaRPr lang="es-MX"/>
          </a:p>
        </p:txBody>
      </p:sp>
      <p:pic>
        <p:nvPicPr>
          <p:cNvPr id="6" name="Imagen 5">
            <a:extLst>
              <a:ext uri="{FF2B5EF4-FFF2-40B4-BE49-F238E27FC236}">
                <a16:creationId xmlns:a16="http://schemas.microsoft.com/office/drawing/2014/main" id="{4CC48A1F-3491-4051-B4A0-6F7901FEA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9492" y="5721238"/>
            <a:ext cx="1073017" cy="1073017"/>
          </a:xfrm>
          <a:prstGeom prst="rect">
            <a:avLst/>
          </a:prstGeom>
        </p:spPr>
      </p:pic>
    </p:spTree>
    <p:extLst>
      <p:ext uri="{BB962C8B-B14F-4D97-AF65-F5344CB8AC3E}">
        <p14:creationId xmlns:p14="http://schemas.microsoft.com/office/powerpoint/2010/main" val="142063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6D2967-A8A1-4230-89F1-2F1C7B27616E}"/>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3" name="Marcador de pie de página 2">
            <a:extLst>
              <a:ext uri="{FF2B5EF4-FFF2-40B4-BE49-F238E27FC236}">
                <a16:creationId xmlns:a16="http://schemas.microsoft.com/office/drawing/2014/main" id="{71A4BD8C-06E1-4C54-AB29-B9C02A86B70B}"/>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EE413C77-C945-4250-AD0D-9D6A3F0FFBE8}"/>
              </a:ext>
            </a:extLst>
          </p:cNvPr>
          <p:cNvSpPr>
            <a:spLocks noGrp="1"/>
          </p:cNvSpPr>
          <p:nvPr>
            <p:ph type="sldNum" sz="quarter" idx="12"/>
          </p:nvPr>
        </p:nvSpPr>
        <p:spPr/>
        <p:txBody>
          <a:bodyPr/>
          <a:lstStyle/>
          <a:p>
            <a:fld id="{19C05D32-25F1-4192-A94A-6B3BC5BA82D4}" type="slidenum">
              <a:rPr lang="es-MX" smtClean="0"/>
              <a:t>‹Nº›</a:t>
            </a:fld>
            <a:endParaRPr lang="es-MX"/>
          </a:p>
        </p:txBody>
      </p:sp>
      <p:pic>
        <p:nvPicPr>
          <p:cNvPr id="6" name="Imagen 5">
            <a:extLst>
              <a:ext uri="{FF2B5EF4-FFF2-40B4-BE49-F238E27FC236}">
                <a16:creationId xmlns:a16="http://schemas.microsoft.com/office/drawing/2014/main" id="{8A78B17F-A8E8-4104-AF8D-D21386B400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9492" y="5721238"/>
            <a:ext cx="1073017" cy="1073017"/>
          </a:xfrm>
          <a:prstGeom prst="rect">
            <a:avLst/>
          </a:prstGeom>
        </p:spPr>
      </p:pic>
    </p:spTree>
    <p:extLst>
      <p:ext uri="{BB962C8B-B14F-4D97-AF65-F5344CB8AC3E}">
        <p14:creationId xmlns:p14="http://schemas.microsoft.com/office/powerpoint/2010/main" val="2430290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8AEC5-03FC-4EFE-BEC6-AA9710A360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26E73D1-94CC-43CE-B948-266C26BF4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761499C6-41F8-4EE4-A572-2A4BD5393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C30642-3462-4522-938F-E07F225D8BAB}"/>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6" name="Marcador de pie de página 5">
            <a:extLst>
              <a:ext uri="{FF2B5EF4-FFF2-40B4-BE49-F238E27FC236}">
                <a16:creationId xmlns:a16="http://schemas.microsoft.com/office/drawing/2014/main" id="{5AF43B18-B10D-4F73-87DD-BE55676FBB4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60F4DD2-26FB-4A93-906A-7FCF96A3AA44}"/>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88386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C7D00-FC73-1274-281F-297864FEE92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7897376-02F0-526A-21AF-C4FC96236F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09A0B1A-D449-04D9-684C-BDC5292C90CE}"/>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0C4441FC-3D97-B223-1AE3-AFA141C189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33E0546-ACB4-CA11-AC25-CDE2C50DF030}"/>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721458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4A8AF-B160-4995-96D5-E2B3A650F7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01B1D8E-B435-4E03-B30A-CD3A978D3A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AC4D545F-FC36-4AE3-BFA1-5EB70782F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7D95DE-9B78-4B51-85F1-44A75BCDC367}"/>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6" name="Marcador de pie de página 5">
            <a:extLst>
              <a:ext uri="{FF2B5EF4-FFF2-40B4-BE49-F238E27FC236}">
                <a16:creationId xmlns:a16="http://schemas.microsoft.com/office/drawing/2014/main" id="{50A6D64B-B42A-4690-9C5C-245144CDD48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2967D8A-0211-4F79-871C-824F7937304B}"/>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141668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143CA-CA47-4ADC-A191-B1399A7CAB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EF90E55-216A-46C4-8813-B0CA3D44C8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15549EB-C05F-4167-B5FC-3C74CF2476F4}"/>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5" name="Marcador de pie de página 4">
            <a:extLst>
              <a:ext uri="{FF2B5EF4-FFF2-40B4-BE49-F238E27FC236}">
                <a16:creationId xmlns:a16="http://schemas.microsoft.com/office/drawing/2014/main" id="{7E08A602-CDCA-43AA-A4D8-56B3748900B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1351CA5-8CF9-4E41-8DF0-9409942AC7BC}"/>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959748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3C2A3D9-4761-483F-AF21-B18145B84EA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AB34E5E-E8C7-47ED-B9CE-72CC0384AF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9C32E9A-8719-40F6-A6A4-98AF44E90936}"/>
              </a:ext>
            </a:extLst>
          </p:cNvPr>
          <p:cNvSpPr>
            <a:spLocks noGrp="1"/>
          </p:cNvSpPr>
          <p:nvPr>
            <p:ph type="dt" sz="half" idx="10"/>
          </p:nvPr>
        </p:nvSpPr>
        <p:spPr/>
        <p:txBody>
          <a:bodyPr/>
          <a:lstStyle/>
          <a:p>
            <a:fld id="{53CEB98C-A54B-44C2-A1EE-53B2E0C44747}" type="datetimeFigureOut">
              <a:rPr lang="es-MX" smtClean="0"/>
              <a:t>15/02/2023</a:t>
            </a:fld>
            <a:endParaRPr lang="es-MX"/>
          </a:p>
        </p:txBody>
      </p:sp>
      <p:sp>
        <p:nvSpPr>
          <p:cNvPr id="5" name="Marcador de pie de página 4">
            <a:extLst>
              <a:ext uri="{FF2B5EF4-FFF2-40B4-BE49-F238E27FC236}">
                <a16:creationId xmlns:a16="http://schemas.microsoft.com/office/drawing/2014/main" id="{ECF7645C-4CAC-4F67-A6C7-24E0F56AF1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6FB7AD5-0EF8-46DF-850A-02F2665BCF0C}"/>
              </a:ext>
            </a:extLst>
          </p:cNvPr>
          <p:cNvSpPr>
            <a:spLocks noGrp="1"/>
          </p:cNvSpPr>
          <p:nvPr>
            <p:ph type="sldNum" sz="quarter" idx="12"/>
          </p:nvPr>
        </p:nvSpPr>
        <p:spPr/>
        <p:txBody>
          <a:bodyPr/>
          <a:lstStyle/>
          <a:p>
            <a:fld id="{19C05D32-25F1-4192-A94A-6B3BC5BA82D4}" type="slidenum">
              <a:rPr lang="es-MX" smtClean="0"/>
              <a:t>‹Nº›</a:t>
            </a:fld>
            <a:endParaRPr lang="es-MX"/>
          </a:p>
        </p:txBody>
      </p:sp>
    </p:spTree>
    <p:extLst>
      <p:ext uri="{BB962C8B-B14F-4D97-AF65-F5344CB8AC3E}">
        <p14:creationId xmlns:p14="http://schemas.microsoft.com/office/powerpoint/2010/main" val="3500151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una columna" type="twoColTx">
  <p:cSld name="Título y una columna">
    <p:bg>
      <p:bgPr>
        <a:solidFill>
          <a:schemeClr val="lt1"/>
        </a:solidFill>
        <a:effectLst/>
      </p:bgPr>
    </p:bg>
    <p:spTree>
      <p:nvGrpSpPr>
        <p:cNvPr id="1" name="Shape 24"/>
        <p:cNvGrpSpPr/>
        <p:nvPr/>
      </p:nvGrpSpPr>
      <p:grpSpPr>
        <a:xfrm>
          <a:off x="0" y="0"/>
          <a:ext cx="0" cy="0"/>
          <a:chOff x="0" y="0"/>
          <a:chExt cx="0" cy="0"/>
        </a:xfrm>
      </p:grpSpPr>
      <p:sp>
        <p:nvSpPr>
          <p:cNvPr id="25" name="Google Shape;25;p49"/>
          <p:cNvSpPr txBox="1">
            <a:spLocks noGrp="1"/>
          </p:cNvSpPr>
          <p:nvPr>
            <p:ph type="title"/>
          </p:nvPr>
        </p:nvSpPr>
        <p:spPr>
          <a:xfrm>
            <a:off x="234200" y="299133"/>
            <a:ext cx="4432800" cy="56556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666666"/>
              </a:buClr>
              <a:buSzPts val="3600"/>
              <a:buFont typeface="Montserrat Alternates"/>
              <a:buNone/>
              <a:defRPr sz="4800" b="1" i="0" u="none" strike="noStrike" cap="none">
                <a:solidFill>
                  <a:srgbClr val="666666"/>
                </a:solidFill>
                <a:latin typeface="Montserrat Alternates"/>
                <a:ea typeface="Montserrat Alternates"/>
                <a:cs typeface="Montserrat Alternates"/>
                <a:sym typeface="Montserrat Alternates"/>
              </a:defRPr>
            </a:lvl9pPr>
          </a:lstStyle>
          <a:p>
            <a:endParaRPr/>
          </a:p>
        </p:txBody>
      </p:sp>
      <p:sp>
        <p:nvSpPr>
          <p:cNvPr id="26" name="Google Shape;26;p49"/>
          <p:cNvSpPr txBox="1">
            <a:spLocks noGrp="1"/>
          </p:cNvSpPr>
          <p:nvPr>
            <p:ph type="body" idx="1"/>
          </p:nvPr>
        </p:nvSpPr>
        <p:spPr>
          <a:xfrm>
            <a:off x="4295433" y="195033"/>
            <a:ext cx="7225600" cy="6465200"/>
          </a:xfrm>
          <a:prstGeom prst="rect">
            <a:avLst/>
          </a:prstGeom>
          <a:noFill/>
          <a:ln>
            <a:noFill/>
          </a:ln>
        </p:spPr>
        <p:txBody>
          <a:bodyPr spcFirstLastPara="1" wrap="square" lIns="91425" tIns="91425" rIns="91425" bIns="91425" anchor="ctr" anchorCtr="0">
            <a:noAutofit/>
          </a:bodyPr>
          <a:lstStyle>
            <a:lvl1pPr marL="609585" marR="0" lvl="0" indent="-423323" algn="l">
              <a:lnSpc>
                <a:spcPct val="115000"/>
              </a:lnSpc>
              <a:spcBef>
                <a:spcPts val="0"/>
              </a:spcBef>
              <a:spcAft>
                <a:spcPts val="0"/>
              </a:spcAft>
              <a:buClr>
                <a:schemeClr val="dk2"/>
              </a:buClr>
              <a:buSzPts val="1400"/>
              <a:buChar char="●"/>
              <a:defRPr sz="1867" i="0" u="none" strike="noStrike" cap="none">
                <a:solidFill>
                  <a:schemeClr val="dk2"/>
                </a:solidFill>
              </a:defRPr>
            </a:lvl1pPr>
            <a:lvl2pPr marL="1219170" marR="0" lvl="1" indent="-406390" algn="l">
              <a:lnSpc>
                <a:spcPct val="115000"/>
              </a:lnSpc>
              <a:spcBef>
                <a:spcPts val="2133"/>
              </a:spcBef>
              <a:spcAft>
                <a:spcPts val="0"/>
              </a:spcAft>
              <a:buClr>
                <a:schemeClr val="dk2"/>
              </a:buClr>
              <a:buSzPts val="1200"/>
              <a:buChar char="○"/>
              <a:defRPr sz="1600" i="0" u="none" strike="noStrike" cap="none">
                <a:solidFill>
                  <a:schemeClr val="dk2"/>
                </a:solidFill>
              </a:defRPr>
            </a:lvl2pPr>
            <a:lvl3pPr marL="1828754" marR="0" lvl="2" indent="-406390" algn="l">
              <a:lnSpc>
                <a:spcPct val="115000"/>
              </a:lnSpc>
              <a:spcBef>
                <a:spcPts val="2133"/>
              </a:spcBef>
              <a:spcAft>
                <a:spcPts val="0"/>
              </a:spcAft>
              <a:buClr>
                <a:schemeClr val="dk2"/>
              </a:buClr>
              <a:buSzPts val="1200"/>
              <a:buChar char="■"/>
              <a:defRPr sz="1600" i="0" u="none" strike="noStrike" cap="none">
                <a:solidFill>
                  <a:schemeClr val="dk2"/>
                </a:solidFill>
              </a:defRPr>
            </a:lvl3pPr>
            <a:lvl4pPr marL="2438339" marR="0" lvl="3" indent="-406390" algn="l">
              <a:lnSpc>
                <a:spcPct val="115000"/>
              </a:lnSpc>
              <a:spcBef>
                <a:spcPts val="2133"/>
              </a:spcBef>
              <a:spcAft>
                <a:spcPts val="0"/>
              </a:spcAft>
              <a:buClr>
                <a:schemeClr val="dk2"/>
              </a:buClr>
              <a:buSzPts val="1200"/>
              <a:buChar char="●"/>
              <a:defRPr sz="1600" i="0" u="none" strike="noStrike" cap="none">
                <a:solidFill>
                  <a:schemeClr val="dk2"/>
                </a:solidFill>
              </a:defRPr>
            </a:lvl4pPr>
            <a:lvl5pPr marL="3047924" marR="0" lvl="4" indent="-406390" algn="l">
              <a:lnSpc>
                <a:spcPct val="115000"/>
              </a:lnSpc>
              <a:spcBef>
                <a:spcPts val="2133"/>
              </a:spcBef>
              <a:spcAft>
                <a:spcPts val="0"/>
              </a:spcAft>
              <a:buClr>
                <a:schemeClr val="dk2"/>
              </a:buClr>
              <a:buSzPts val="1200"/>
              <a:buChar char="○"/>
              <a:defRPr sz="1600" i="0" u="none" strike="noStrike" cap="none">
                <a:solidFill>
                  <a:schemeClr val="dk2"/>
                </a:solidFill>
              </a:defRPr>
            </a:lvl5pPr>
            <a:lvl6pPr marL="3657509" marR="0" lvl="5" indent="-406390" algn="l">
              <a:lnSpc>
                <a:spcPct val="115000"/>
              </a:lnSpc>
              <a:spcBef>
                <a:spcPts val="2133"/>
              </a:spcBef>
              <a:spcAft>
                <a:spcPts val="0"/>
              </a:spcAft>
              <a:buClr>
                <a:schemeClr val="dk2"/>
              </a:buClr>
              <a:buSzPts val="1200"/>
              <a:buChar char="■"/>
              <a:defRPr sz="1600" i="0" u="none" strike="noStrike" cap="none">
                <a:solidFill>
                  <a:schemeClr val="dk2"/>
                </a:solidFill>
              </a:defRPr>
            </a:lvl6pPr>
            <a:lvl7pPr marL="4267093" marR="0" lvl="6" indent="-406390" algn="l">
              <a:lnSpc>
                <a:spcPct val="115000"/>
              </a:lnSpc>
              <a:spcBef>
                <a:spcPts val="2133"/>
              </a:spcBef>
              <a:spcAft>
                <a:spcPts val="0"/>
              </a:spcAft>
              <a:buClr>
                <a:schemeClr val="dk2"/>
              </a:buClr>
              <a:buSzPts val="1200"/>
              <a:buChar char="●"/>
              <a:defRPr sz="1600" i="0" u="none" strike="noStrike" cap="none">
                <a:solidFill>
                  <a:schemeClr val="dk2"/>
                </a:solidFill>
              </a:defRPr>
            </a:lvl7pPr>
            <a:lvl8pPr marL="4876678" marR="0" lvl="7" indent="-406390" algn="l">
              <a:lnSpc>
                <a:spcPct val="115000"/>
              </a:lnSpc>
              <a:spcBef>
                <a:spcPts val="2133"/>
              </a:spcBef>
              <a:spcAft>
                <a:spcPts val="0"/>
              </a:spcAft>
              <a:buClr>
                <a:schemeClr val="dk2"/>
              </a:buClr>
              <a:buSzPts val="1200"/>
              <a:buChar char="○"/>
              <a:defRPr sz="1600" i="0" u="none" strike="noStrike" cap="none">
                <a:solidFill>
                  <a:schemeClr val="dk2"/>
                </a:solidFill>
              </a:defRPr>
            </a:lvl8pPr>
            <a:lvl9pPr marL="5486263" marR="0" lvl="8" indent="-406390" algn="l">
              <a:lnSpc>
                <a:spcPct val="115000"/>
              </a:lnSpc>
              <a:spcBef>
                <a:spcPts val="2133"/>
              </a:spcBef>
              <a:spcAft>
                <a:spcPts val="2133"/>
              </a:spcAft>
              <a:buClr>
                <a:schemeClr val="dk2"/>
              </a:buClr>
              <a:buSzPts val="1200"/>
              <a:buChar char="■"/>
              <a:defRPr sz="1600" i="0" u="none" strike="noStrike" cap="none">
                <a:solidFill>
                  <a:schemeClr val="dk2"/>
                </a:solidFill>
              </a:defRPr>
            </a:lvl9pPr>
          </a:lstStyle>
          <a:p>
            <a:endParaRPr/>
          </a:p>
        </p:txBody>
      </p:sp>
      <p:sp>
        <p:nvSpPr>
          <p:cNvPr id="27" name="Google Shape;27;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pic>
        <p:nvPicPr>
          <p:cNvPr id="28" name="Google Shape;28;p49"/>
          <p:cNvPicPr preferRelativeResize="0"/>
          <p:nvPr/>
        </p:nvPicPr>
        <p:blipFill rotWithShape="1">
          <a:blip r:embed="rId2">
            <a:alphaModFix/>
          </a:blip>
          <a:srcRect/>
          <a:stretch/>
        </p:blipFill>
        <p:spPr>
          <a:xfrm>
            <a:off x="234201" y="5842434"/>
            <a:ext cx="479367" cy="817733"/>
          </a:xfrm>
          <a:prstGeom prst="rect">
            <a:avLst/>
          </a:prstGeom>
          <a:noFill/>
          <a:ln>
            <a:noFill/>
          </a:ln>
        </p:spPr>
      </p:pic>
    </p:spTree>
    <p:extLst>
      <p:ext uri="{BB962C8B-B14F-4D97-AF65-F5344CB8AC3E}">
        <p14:creationId xmlns:p14="http://schemas.microsoft.com/office/powerpoint/2010/main" val="2365241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1">
  <p:cSld name="Main point 1">
    <p:bg>
      <p:bgPr>
        <a:solidFill>
          <a:srgbClr val="393A43"/>
        </a:solidFill>
        <a:effectLst/>
      </p:bgPr>
    </p:bg>
    <p:spTree>
      <p:nvGrpSpPr>
        <p:cNvPr id="1" name="Shape 19"/>
        <p:cNvGrpSpPr/>
        <p:nvPr/>
      </p:nvGrpSpPr>
      <p:grpSpPr>
        <a:xfrm>
          <a:off x="0" y="0"/>
          <a:ext cx="0" cy="0"/>
          <a:chOff x="0" y="0"/>
          <a:chExt cx="0" cy="0"/>
        </a:xfrm>
      </p:grpSpPr>
      <p:sp>
        <p:nvSpPr>
          <p:cNvPr id="20" name="Google Shape;20;p47"/>
          <p:cNvSpPr txBox="1">
            <a:spLocks noGrp="1"/>
          </p:cNvSpPr>
          <p:nvPr>
            <p:ph type="title"/>
          </p:nvPr>
        </p:nvSpPr>
        <p:spPr>
          <a:xfrm>
            <a:off x="653667" y="600200"/>
            <a:ext cx="8490400" cy="349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1pPr>
            <a:lvl2pPr marR="0" lvl="1"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2pPr>
            <a:lvl3pPr marR="0" lvl="2"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3pPr>
            <a:lvl4pPr marR="0" lvl="3"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4pPr>
            <a:lvl5pPr marR="0" lvl="4"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5pPr>
            <a:lvl6pPr marR="0" lvl="5"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6pPr>
            <a:lvl7pPr marR="0" lvl="6"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7pPr>
            <a:lvl8pPr marR="0" lvl="7"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8pPr>
            <a:lvl9pPr marR="0" lvl="8" algn="l">
              <a:lnSpc>
                <a:spcPct val="100000"/>
              </a:lnSpc>
              <a:spcBef>
                <a:spcPts val="0"/>
              </a:spcBef>
              <a:spcAft>
                <a:spcPts val="0"/>
              </a:spcAft>
              <a:buClr>
                <a:srgbClr val="FFFFFF"/>
              </a:buClr>
              <a:buSzPts val="4800"/>
              <a:buFont typeface="Montserrat Alternates"/>
              <a:buNone/>
              <a:defRPr sz="6400" b="1" i="0" u="none" strike="noStrike" cap="none">
                <a:solidFill>
                  <a:srgbClr val="FFFFFF"/>
                </a:solidFill>
                <a:latin typeface="Montserrat Alternates"/>
                <a:ea typeface="Montserrat Alternates"/>
                <a:cs typeface="Montserrat Alternates"/>
                <a:sym typeface="Montserrat Alternates"/>
              </a:defRPr>
            </a:lvl9pPr>
          </a:lstStyle>
          <a:p>
            <a:endParaRPr/>
          </a:p>
        </p:txBody>
      </p:sp>
      <p:sp>
        <p:nvSpPr>
          <p:cNvPr id="21" name="Google Shape;2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ES" smtClean="0"/>
              <a:pPr/>
              <a:t>‹Nº›</a:t>
            </a:fld>
            <a:endParaRPr lang="es-ES"/>
          </a:p>
        </p:txBody>
      </p:sp>
      <p:cxnSp>
        <p:nvCxnSpPr>
          <p:cNvPr id="22" name="Google Shape;22;p47"/>
          <p:cNvCxnSpPr/>
          <p:nvPr/>
        </p:nvCxnSpPr>
        <p:spPr>
          <a:xfrm>
            <a:off x="706100" y="4389600"/>
            <a:ext cx="9756000" cy="0"/>
          </a:xfrm>
          <a:prstGeom prst="straightConnector1">
            <a:avLst/>
          </a:prstGeom>
          <a:noFill/>
          <a:ln w="28575" cap="flat" cmpd="sng">
            <a:solidFill>
              <a:srgbClr val="FFFFFF"/>
            </a:solidFill>
            <a:prstDash val="dot"/>
            <a:round/>
            <a:headEnd type="none" w="sm" len="sm"/>
            <a:tailEnd type="none" w="sm" len="sm"/>
          </a:ln>
        </p:spPr>
      </p:cxnSp>
      <p:sp>
        <p:nvSpPr>
          <p:cNvPr id="23" name="Google Shape;23;p47"/>
          <p:cNvSpPr txBox="1">
            <a:spLocks noGrp="1"/>
          </p:cNvSpPr>
          <p:nvPr>
            <p:ph type="subTitle" idx="1"/>
          </p:nvPr>
        </p:nvSpPr>
        <p:spPr>
          <a:xfrm>
            <a:off x="646400" y="4632600"/>
            <a:ext cx="10055200" cy="158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3874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1992C-4B25-43BA-F018-2ACA38FDE03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32355F2-FE6A-5E7F-255D-28BD47673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6151090-1500-1660-D759-9430664C7D99}"/>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645473BA-AA39-73DB-F2C6-FF1A5EB3D9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1321FC6-E055-4408-3A4E-1A1FC816FD63}"/>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2673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BC01-7A27-CBA1-840E-D991C78449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FE740DD-CEB6-B9A9-3AEF-49C47C229A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7017619-C350-DB74-8302-3DF11357FE1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0AAC92B-F77F-0BAA-E28F-16113B51B65A}"/>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6" name="Marcador de pie de página 5">
            <a:extLst>
              <a:ext uri="{FF2B5EF4-FFF2-40B4-BE49-F238E27FC236}">
                <a16:creationId xmlns:a16="http://schemas.microsoft.com/office/drawing/2014/main" id="{F6E3EA8B-E216-AC77-9FE3-C1C81019C4E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E5A4CAB-E6A7-212B-F32C-0CB48A6DE838}"/>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14356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B9A9D-964D-2622-83AD-75308760B3B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5EFB231-538B-1E28-A2DE-137EC5ED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B8FA9F8-C43E-06BC-8D71-A7C84F5F5B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D8676FC-E5A5-E8DF-2833-DA6105E67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5473042-6A06-AA31-30D5-01740D669B0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EBE7411-D464-2A21-E357-D85D1EE80A18}"/>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8" name="Marcador de pie de página 7">
            <a:extLst>
              <a:ext uri="{FF2B5EF4-FFF2-40B4-BE49-F238E27FC236}">
                <a16:creationId xmlns:a16="http://schemas.microsoft.com/office/drawing/2014/main" id="{4CB00684-1C18-3CB1-14E9-A246BA9B4DB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6C26DFE-B596-12F6-CE6E-2D4429303658}"/>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06837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14D3B2-A594-45C3-DFFA-887C9F886B9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22A162F-62C2-BAEC-1CAD-6D8508D0FD8D}"/>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4" name="Marcador de pie de página 3">
            <a:extLst>
              <a:ext uri="{FF2B5EF4-FFF2-40B4-BE49-F238E27FC236}">
                <a16:creationId xmlns:a16="http://schemas.microsoft.com/office/drawing/2014/main" id="{715234F1-FA0E-7EAD-A2C3-AE48A069BC2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3F8600C0-860F-D88D-349F-A7EFE5FEF225}"/>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04429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346A44-2C21-9D27-3CBE-8FCA72DA6B5F}"/>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3" name="Marcador de pie de página 2">
            <a:extLst>
              <a:ext uri="{FF2B5EF4-FFF2-40B4-BE49-F238E27FC236}">
                <a16:creationId xmlns:a16="http://schemas.microsoft.com/office/drawing/2014/main" id="{47424543-3E1C-8CE6-32AC-CCAE6CC9BCF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ED7D961-F0D1-BC1E-C0D8-332BFA89E8DC}"/>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62321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4720C-C575-8CF7-14E3-0B58BA622A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ABCBF59-78A2-7144-908F-CA89C649F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D13DCAE-4722-10B9-DE01-4C6A6AF3F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983F11-0665-D5FC-3B39-313FF39720B8}"/>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6" name="Marcador de pie de página 5">
            <a:extLst>
              <a:ext uri="{FF2B5EF4-FFF2-40B4-BE49-F238E27FC236}">
                <a16:creationId xmlns:a16="http://schemas.microsoft.com/office/drawing/2014/main" id="{21BA77B7-3B20-AA85-092A-45FD5316A00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D4FEC75-5713-FED2-1AEC-15491874A014}"/>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137334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A795B4-471C-C7F2-7902-516ABC35CD3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35A261C-3916-EB8B-15B0-54C96D70D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E75B9108-1FE5-E115-D35A-8091846B6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8C7C425-B15D-86BE-E6F0-3517CDB55D03}"/>
              </a:ext>
            </a:extLst>
          </p:cNvPr>
          <p:cNvSpPr>
            <a:spLocks noGrp="1"/>
          </p:cNvSpPr>
          <p:nvPr>
            <p:ph type="dt" sz="half" idx="10"/>
          </p:nvPr>
        </p:nvSpPr>
        <p:spPr/>
        <p:txBody>
          <a:bodyPr/>
          <a:lstStyle/>
          <a:p>
            <a:fld id="{82C2DC64-E28A-443D-9555-D8E6518565CC}" type="datetimeFigureOut">
              <a:rPr lang="es-MX" smtClean="0"/>
              <a:t>15/02/2023</a:t>
            </a:fld>
            <a:endParaRPr lang="es-MX"/>
          </a:p>
        </p:txBody>
      </p:sp>
      <p:sp>
        <p:nvSpPr>
          <p:cNvPr id="6" name="Marcador de pie de página 5">
            <a:extLst>
              <a:ext uri="{FF2B5EF4-FFF2-40B4-BE49-F238E27FC236}">
                <a16:creationId xmlns:a16="http://schemas.microsoft.com/office/drawing/2014/main" id="{7E5D6665-44C8-A983-B24D-D645BFC685C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B319521-500E-36AD-5942-A30646105CEA}"/>
              </a:ext>
            </a:extLst>
          </p:cNvPr>
          <p:cNvSpPr>
            <a:spLocks noGrp="1"/>
          </p:cNvSpPr>
          <p:nvPr>
            <p:ph type="sldNum" sz="quarter" idx="12"/>
          </p:nvPr>
        </p:nvSpPr>
        <p:spPr/>
        <p:txBody>
          <a:bodyPr/>
          <a:lstStyle/>
          <a:p>
            <a:fld id="{3710B490-F185-4442-A4E6-B762B542ED02}" type="slidenum">
              <a:rPr lang="es-MX" smtClean="0"/>
              <a:t>‹Nº›</a:t>
            </a:fld>
            <a:endParaRPr lang="es-MX"/>
          </a:p>
        </p:txBody>
      </p:sp>
    </p:spTree>
    <p:extLst>
      <p:ext uri="{BB962C8B-B14F-4D97-AF65-F5344CB8AC3E}">
        <p14:creationId xmlns:p14="http://schemas.microsoft.com/office/powerpoint/2010/main" val="210326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D7894-E78F-20B6-01D5-683D1A37D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EEA687B-9C7C-94C9-FAEB-5B76717F3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E7286CC-84C4-76D7-B4FF-B1A826FC5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C2DC64-E28A-443D-9555-D8E6518565CC}" type="datetimeFigureOut">
              <a:rPr lang="es-MX" smtClean="0"/>
              <a:t>15/02/2023</a:t>
            </a:fld>
            <a:endParaRPr lang="es-MX"/>
          </a:p>
        </p:txBody>
      </p:sp>
      <p:sp>
        <p:nvSpPr>
          <p:cNvPr id="5" name="Marcador de pie de página 4">
            <a:extLst>
              <a:ext uri="{FF2B5EF4-FFF2-40B4-BE49-F238E27FC236}">
                <a16:creationId xmlns:a16="http://schemas.microsoft.com/office/drawing/2014/main" id="{90E2FD9F-046D-F525-F1D3-B74B2A3148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B2A80A3-5C31-51B5-DE9D-80C6BAC8C7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0B490-F185-4442-A4E6-B762B542ED02}" type="slidenum">
              <a:rPr lang="es-MX" smtClean="0"/>
              <a:t>‹Nº›</a:t>
            </a:fld>
            <a:endParaRPr lang="es-MX"/>
          </a:p>
        </p:txBody>
      </p:sp>
    </p:spTree>
    <p:extLst>
      <p:ext uri="{BB962C8B-B14F-4D97-AF65-F5344CB8AC3E}">
        <p14:creationId xmlns:p14="http://schemas.microsoft.com/office/powerpoint/2010/main" val="329970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BC4EF7A-1D39-4F87-8172-2D218A644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66E69A11-476D-4119-A8AF-E67922A35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E3F0C96-5AD1-4B0E-BF8A-27840E2D1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EB98C-A54B-44C2-A1EE-53B2E0C44747}" type="datetimeFigureOut">
              <a:rPr lang="es-MX" smtClean="0"/>
              <a:t>15/02/2023</a:t>
            </a:fld>
            <a:endParaRPr lang="es-MX"/>
          </a:p>
        </p:txBody>
      </p:sp>
      <p:sp>
        <p:nvSpPr>
          <p:cNvPr id="5" name="Marcador de pie de página 4">
            <a:extLst>
              <a:ext uri="{FF2B5EF4-FFF2-40B4-BE49-F238E27FC236}">
                <a16:creationId xmlns:a16="http://schemas.microsoft.com/office/drawing/2014/main" id="{9F29EC5E-19ED-44F0-8B49-B69A4887EA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A632ABF7-7C74-4C46-BA1E-BCD12FC488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05D32-25F1-4192-A94A-6B3BC5BA82D4}" type="slidenum">
              <a:rPr lang="es-MX" smtClean="0"/>
              <a:t>‹Nº›</a:t>
            </a:fld>
            <a:endParaRPr lang="es-MX"/>
          </a:p>
        </p:txBody>
      </p:sp>
    </p:spTree>
    <p:extLst>
      <p:ext uri="{BB962C8B-B14F-4D97-AF65-F5344CB8AC3E}">
        <p14:creationId xmlns:p14="http://schemas.microsoft.com/office/powerpoint/2010/main" val="2596444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t.openai.com/chat"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ncepto.de/dato-en-informatica/"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dbadixit.com/introduccion-los-tipos-dato-las-bases-datos/"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t.openai.com/chat"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hyperlink" Target="https://www.ibm.com/analytics/db2" TargetMode="External"/><Relationship Id="rId3" Type="http://schemas.openxmlformats.org/officeDocument/2006/relationships/image" Target="../media/image7.png"/><Relationship Id="rId7" Type="http://schemas.openxmlformats.org/officeDocument/2006/relationships/hyperlink" Target="https://www.postgresql.org/" TargetMode="External"/><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hyperlink" Target="https://www.oracle.com/database/" TargetMode="External"/><Relationship Id="rId5" Type="http://schemas.openxmlformats.org/officeDocument/2006/relationships/hyperlink" Target="https://www.microsoft.com/en-us/sql-server/sql-server-downloads" TargetMode="External"/><Relationship Id="rId4" Type="http://schemas.openxmlformats.org/officeDocument/2006/relationships/hyperlink" Target="https://www.mysql.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platzi.com/blog/sql-nosql" TargetMode="External"/><Relationship Id="rId1" Type="http://schemas.openxmlformats.org/officeDocument/2006/relationships/slideLayout" Target="../slideLayouts/slideLayout15.xml"/><Relationship Id="rId6" Type="http://schemas.openxmlformats.org/officeDocument/2006/relationships/hyperlink" Target="http://couchdb.apache.org/" TargetMode="External"/><Relationship Id="rId5" Type="http://schemas.openxmlformats.org/officeDocument/2006/relationships/hyperlink" Target="https://redis.io/" TargetMode="External"/><Relationship Id="rId10" Type="http://schemas.openxmlformats.org/officeDocument/2006/relationships/image" Target="../media/image11.png"/><Relationship Id="rId4" Type="http://schemas.openxmlformats.org/officeDocument/2006/relationships/hyperlink" Target="https://www.mongodb.com/" TargetMode="External"/><Relationship Id="rId9"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adlet.com/guillermo_chavez/a5yegxgj7sfbomqa" TargetMode="Externa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hyperlink" Target="https://app.diagrams.ne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hyperlink" Target="https://learn.microsoft.com/es-es/power-query/power-query-what-is-power-que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hyperlink" Target="https://learn.microsoft.com/es-es/power-query/connectors/folder"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hyperlink" Target="https://www.inegi.org.mx/programas/ccpv/2020/#Datos_abiertos" TargetMode="External"/><Relationship Id="rId4" Type="http://schemas.openxmlformats.org/officeDocument/2006/relationships/hyperlink" Target="https://centralelectoral.ine.mx/2021/08/18/presentan-ine-e-inegi-la-herramienta-estadisticas-censales-a-escalas-geoelectorales-2020/"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E36167-0BF5-4641-800A-5F08D269A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364" y="2709364"/>
            <a:ext cx="1439272" cy="1439272"/>
          </a:xfrm>
          <a:prstGeom prst="rect">
            <a:avLst/>
          </a:prstGeom>
        </p:spPr>
      </p:pic>
    </p:spTree>
    <p:extLst>
      <p:ext uri="{BB962C8B-B14F-4D97-AF65-F5344CB8AC3E}">
        <p14:creationId xmlns:p14="http://schemas.microsoft.com/office/powerpoint/2010/main" val="4137076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5"/>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sp>
        <p:nvSpPr>
          <p:cNvPr id="196" name="Google Shape;196;p65"/>
          <p:cNvSpPr txBox="1">
            <a:spLocks noGrp="1"/>
          </p:cNvSpPr>
          <p:nvPr>
            <p:ph type="body" idx="1"/>
          </p:nvPr>
        </p:nvSpPr>
        <p:spPr>
          <a:xfrm>
            <a:off x="237603" y="1001823"/>
            <a:ext cx="11716795" cy="2427179"/>
          </a:xfrm>
          <a:prstGeom prst="rect">
            <a:avLst/>
          </a:prstGeom>
          <a:noFill/>
          <a:ln>
            <a:noFill/>
          </a:ln>
        </p:spPr>
        <p:txBody>
          <a:bodyPr spcFirstLastPara="1" wrap="square" lIns="121900" tIns="121900" rIns="121900" bIns="121900" anchor="t" anchorCtr="0">
            <a:noAutofit/>
          </a:bodyPr>
          <a:lstStyle/>
          <a:p>
            <a:pPr marL="0" indent="0" algn="just">
              <a:buNone/>
            </a:pPr>
            <a:r>
              <a:rPr lang="es-ES" sz="1400" dirty="0">
                <a:solidFill>
                  <a:schemeClr val="tx1"/>
                </a:solidFill>
                <a:latin typeface="Px Grotesk Regular" panose="02060503030000020004" pitchFamily="18" charset="0"/>
              </a:rPr>
              <a:t>La segunda forma normal (2NF) es una forma normal usada en normalización de bases de datos. La 2NF fue definida originalmente por E.F. Codd​ en 1971. Una tabla que está en la primera forma normal (1NF) debe satisfacer criterios adicionales para calificar para la segunda forma normal. Específicamente: una tabla 1NF está en 2NF si y solo si, dada una clave primaria y cualquier atributo que no sea un constituyente de la clave primaria, el atributo no clave depende de toda la clave primaria en vez de solo de una parte de ella.</a:t>
            </a:r>
            <a:endParaRPr dirty="0">
              <a:solidFill>
                <a:schemeClr val="tx1"/>
              </a:solidFill>
              <a:latin typeface="Px Grotesk Regular" panose="02060503030000020004" pitchFamily="18" charset="0"/>
            </a:endParaRPr>
          </a:p>
          <a:p>
            <a:pPr marL="0" indent="0" algn="just">
              <a:buNone/>
            </a:pPr>
            <a:r>
              <a:rPr lang="es-ES" sz="1400" dirty="0">
                <a:solidFill>
                  <a:schemeClr val="tx1"/>
                </a:solidFill>
                <a:latin typeface="Px Grotesk Regular" panose="02060503030000020004" pitchFamily="18" charset="0"/>
              </a:rPr>
              <a:t> </a:t>
            </a:r>
            <a:endParaRPr dirty="0">
              <a:solidFill>
                <a:schemeClr val="tx1"/>
              </a:solidFill>
              <a:latin typeface="Px Grotesk Regular" panose="02060503030000020004" pitchFamily="18" charset="0"/>
            </a:endParaRPr>
          </a:p>
          <a:p>
            <a:pPr marL="0" indent="0" algn="just">
              <a:buNone/>
            </a:pPr>
            <a:r>
              <a:rPr lang="es-ES" sz="1400" dirty="0">
                <a:solidFill>
                  <a:schemeClr val="tx1"/>
                </a:solidFill>
                <a:latin typeface="Px Grotesk Regular" panose="02060503030000020004" pitchFamily="18" charset="0"/>
              </a:rPr>
              <a:t>En términos levemente más formales: una tabla 1NF está en 2NF si y solo si ninguno de sus atributos no-principales son funcionalmente dependientes en una parte (subconjunto propio) de una clave candidata (Un atributo no-principal es uno que no pertenece a ninguna clave candidata). Observa que cuando una tabla 1NF no tiene ninguna clave candidata compuesta (claves candidatas consisten en más de un atributo), la tabla está automáticamente en 2NF. </a:t>
            </a:r>
            <a:endParaRPr dirty="0">
              <a:solidFill>
                <a:schemeClr val="tx1"/>
              </a:solidFill>
              <a:latin typeface="Px Grotesk Regular" panose="02060503030000020004" pitchFamily="18" charset="0"/>
            </a:endParaRPr>
          </a:p>
        </p:txBody>
      </p:sp>
      <p:graphicFrame>
        <p:nvGraphicFramePr>
          <p:cNvPr id="198" name="Google Shape;198;p65"/>
          <p:cNvGraphicFramePr/>
          <p:nvPr>
            <p:extLst>
              <p:ext uri="{D42A27DB-BD31-4B8C-83A1-F6EECF244321}">
                <p14:modId xmlns:p14="http://schemas.microsoft.com/office/powerpoint/2010/main" val="1456982093"/>
              </p:ext>
            </p:extLst>
          </p:nvPr>
        </p:nvGraphicFramePr>
        <p:xfrm>
          <a:off x="4903185" y="3580220"/>
          <a:ext cx="4831501" cy="2885399"/>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dirty="0">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Fotografía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Escultura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99" name="Google Shape;199;p65"/>
          <p:cNvSpPr txBox="1"/>
          <p:nvPr/>
        </p:nvSpPr>
        <p:spPr>
          <a:xfrm>
            <a:off x="772633" y="4667983"/>
            <a:ext cx="3671776" cy="615499"/>
          </a:xfrm>
          <a:prstGeom prst="rect">
            <a:avLst/>
          </a:prstGeom>
          <a:noFill/>
          <a:ln>
            <a:noFill/>
          </a:ln>
        </p:spPr>
        <p:txBody>
          <a:bodyPr spcFirstLastPara="1" wrap="square" lIns="121900" tIns="60933" rIns="121900" bIns="60933" anchor="t" anchorCtr="0">
            <a:spAutoFit/>
          </a:bodyPr>
          <a:lstStyle/>
          <a:p>
            <a:pPr defTabSz="1219170">
              <a:buClr>
                <a:srgbClr val="000000"/>
              </a:buClr>
              <a:buSzPts val="1200"/>
            </a:pPr>
            <a:r>
              <a:rPr lang="es-ES" sz="1600" kern="0" dirty="0">
                <a:solidFill>
                  <a:srgbClr val="000000"/>
                </a:solidFill>
                <a:latin typeface="Px Grotesk Regular" panose="02060503030000020004" pitchFamily="18" charset="0"/>
                <a:ea typeface="Proxima Nova"/>
                <a:cs typeface="Proxima Nova"/>
                <a:sym typeface="Proxima Nova"/>
              </a:rPr>
              <a:t>Considera una tabla describiendo las habilidades de los empleados: </a:t>
            </a:r>
            <a:endParaRPr sz="1600" kern="0" dirty="0">
              <a:solidFill>
                <a:srgbClr val="000000"/>
              </a:solidFill>
              <a:latin typeface="Px Grotesk Regular" panose="02060503030000020004" pitchFamily="18" charset="0"/>
              <a:ea typeface="Proxima Nova"/>
              <a:cs typeface="Proxima Nova"/>
              <a:sym typeface="Proxima Nova"/>
            </a:endParaRPr>
          </a:p>
        </p:txBody>
      </p:sp>
      <p:sp>
        <p:nvSpPr>
          <p:cNvPr id="200" name="Google Shape;200;p65"/>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66"/>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graphicFrame>
        <p:nvGraphicFramePr>
          <p:cNvPr id="207" name="Google Shape;207;p66"/>
          <p:cNvGraphicFramePr/>
          <p:nvPr>
            <p:extLst>
              <p:ext uri="{D42A27DB-BD31-4B8C-83A1-F6EECF244321}">
                <p14:modId xmlns:p14="http://schemas.microsoft.com/office/powerpoint/2010/main" val="758245757"/>
              </p:ext>
            </p:extLst>
          </p:nvPr>
        </p:nvGraphicFramePr>
        <p:xfrm>
          <a:off x="7025823" y="1244451"/>
          <a:ext cx="4831501" cy="2885399"/>
        </p:xfrm>
        <a:graphic>
          <a:graphicData uri="http://schemas.openxmlformats.org/drawingml/2006/table">
            <a:tbl>
              <a:tblPr>
                <a:noFill/>
              </a:tblPr>
              <a:tblGrid>
                <a:gridCol w="1126667">
                  <a:extLst>
                    <a:ext uri="{9D8B030D-6E8A-4147-A177-3AD203B41FA5}">
                      <a16:colId xmlns:a16="http://schemas.microsoft.com/office/drawing/2014/main" val="20000"/>
                    </a:ext>
                  </a:extLst>
                </a:gridCol>
                <a:gridCol w="1328667">
                  <a:extLst>
                    <a:ext uri="{9D8B030D-6E8A-4147-A177-3AD203B41FA5}">
                      <a16:colId xmlns:a16="http://schemas.microsoft.com/office/drawing/2014/main" val="20001"/>
                    </a:ext>
                  </a:extLst>
                </a:gridCol>
                <a:gridCol w="2376167">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John</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Fotografía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Escultura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08" name="Google Shape;208;p66"/>
          <p:cNvSpPr txBox="1"/>
          <p:nvPr/>
        </p:nvSpPr>
        <p:spPr>
          <a:xfrm>
            <a:off x="234198" y="1117518"/>
            <a:ext cx="6324908" cy="3139266"/>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La única clave candidata de la tabla es {Empleado, Habilidad}.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El atributo restante, </a:t>
            </a:r>
            <a:r>
              <a:rPr lang="es-ES" sz="1400" i="1" kern="0" dirty="0">
                <a:solidFill>
                  <a:srgbClr val="000000"/>
                </a:solidFill>
                <a:latin typeface="Px Grotesk Regular" panose="02060503030000020004" pitchFamily="18" charset="0"/>
                <a:ea typeface="Proxima Nova"/>
                <a:cs typeface="Proxima Nova"/>
                <a:sym typeface="Proxima Nova"/>
              </a:rPr>
              <a:t>Lugar actual de trabajo</a:t>
            </a:r>
            <a:r>
              <a:rPr lang="es-ES" sz="1400" kern="0" dirty="0">
                <a:solidFill>
                  <a:srgbClr val="000000"/>
                </a:solidFill>
                <a:latin typeface="Px Grotesk Regular" panose="02060503030000020004" pitchFamily="18" charset="0"/>
                <a:ea typeface="Proxima Nova"/>
                <a:cs typeface="Proxima Nova"/>
                <a:sym typeface="Proxima Nova"/>
              </a:rPr>
              <a:t>, es dependiente solo en parte de la clave candidata, llamada </a:t>
            </a:r>
            <a:r>
              <a:rPr lang="es-ES" sz="1400" i="1" kern="0" dirty="0">
                <a:solidFill>
                  <a:srgbClr val="000000"/>
                </a:solidFill>
                <a:latin typeface="Px Grotesk Regular" panose="02060503030000020004" pitchFamily="18" charset="0"/>
                <a:ea typeface="Proxima Nova"/>
                <a:cs typeface="Proxima Nova"/>
                <a:sym typeface="Proxima Nova"/>
              </a:rPr>
              <a:t>Empleado</a:t>
            </a:r>
            <a:r>
              <a:rPr lang="es-ES" sz="1400" kern="0" dirty="0">
                <a:solidFill>
                  <a:srgbClr val="000000"/>
                </a:solidFill>
                <a:latin typeface="Px Grotesk Regular" panose="02060503030000020004" pitchFamily="18" charset="0"/>
                <a:ea typeface="Proxima Nova"/>
                <a:cs typeface="Proxima Nova"/>
                <a:sym typeface="Proxima Nova"/>
              </a:rPr>
              <a:t>. Por lo tanto la tabla no está en 2NF.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endParaRPr sz="1400" kern="0" dirty="0">
              <a:solidFill>
                <a:srgbClr val="000000"/>
              </a:solidFill>
              <a:latin typeface="Px Grotesk Regular" panose="02060503030000020004" pitchFamily="18" charset="0"/>
              <a:ea typeface="Proxima Nova"/>
              <a:cs typeface="Proxima Nova"/>
              <a:sym typeface="Proxima Nova"/>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Observe la redundancia de la manera en que son representadas los Lugares actuales de trabajo: nos dicen tres veces que John trabaja en la 123 </a:t>
            </a:r>
            <a:r>
              <a:rPr lang="es-ES" sz="1400" kern="0" dirty="0" err="1">
                <a:solidFill>
                  <a:srgbClr val="000000"/>
                </a:solidFill>
                <a:latin typeface="Px Grotesk Regular" panose="02060503030000020004" pitchFamily="18" charset="0"/>
                <a:ea typeface="Proxima Nova"/>
                <a:cs typeface="Proxima Nova"/>
                <a:sym typeface="Proxima Nova"/>
              </a:rPr>
              <a:t>Main</a:t>
            </a:r>
            <a:r>
              <a:rPr lang="es-ES" sz="1400" kern="0" dirty="0">
                <a:solidFill>
                  <a:srgbClr val="000000"/>
                </a:solidFill>
                <a:latin typeface="Px Grotesk Regular" panose="02060503030000020004" pitchFamily="18" charset="0"/>
                <a:ea typeface="Proxima Nova"/>
                <a:cs typeface="Proxima Nova"/>
                <a:sym typeface="Proxima Nova"/>
              </a:rPr>
              <a:t> Street, y dos veces que Ellis trabaja en 75 Industrial </a:t>
            </a:r>
            <a:r>
              <a:rPr lang="es-ES" sz="1400" kern="0" dirty="0" err="1">
                <a:solidFill>
                  <a:srgbClr val="000000"/>
                </a:solidFill>
                <a:latin typeface="Px Grotesk Regular" panose="02060503030000020004" pitchFamily="18" charset="0"/>
                <a:ea typeface="Proxima Nova"/>
                <a:cs typeface="Proxima Nova"/>
                <a:sym typeface="Proxima Nova"/>
              </a:rPr>
              <a:t>Way</a:t>
            </a:r>
            <a:r>
              <a:rPr lang="es-ES" sz="1400" kern="0" dirty="0">
                <a:solidFill>
                  <a:srgbClr val="000000"/>
                </a:solidFill>
                <a:latin typeface="Px Grotesk Regular" panose="02060503030000020004" pitchFamily="18" charset="0"/>
                <a:ea typeface="Proxima Nova"/>
                <a:cs typeface="Proxima Nova"/>
                <a:sym typeface="Proxima Nova"/>
              </a:rPr>
              <a:t>. </a:t>
            </a:r>
            <a:endParaRPr sz="1867" kern="0" dirty="0">
              <a:solidFill>
                <a:srgbClr val="000000"/>
              </a:solidFill>
              <a:latin typeface="Px Grotesk Regular" panose="02060503030000020004" pitchFamily="18" charset="0"/>
              <a:ea typeface="Arial"/>
              <a:cs typeface="Arial"/>
              <a:sym typeface="Arial"/>
            </a:endParaRPr>
          </a:p>
          <a:p>
            <a:pPr algn="just" defTabSz="1219170">
              <a:buClr>
                <a:srgbClr val="000000"/>
              </a:buClr>
              <a:buSzPts val="1050"/>
            </a:pPr>
            <a:endParaRPr sz="1400" kern="0" dirty="0">
              <a:solidFill>
                <a:srgbClr val="000000"/>
              </a:solidFill>
              <a:latin typeface="Px Grotesk Regular" panose="02060503030000020004" pitchFamily="18" charset="0"/>
              <a:ea typeface="Proxima Nova"/>
              <a:cs typeface="Proxima Nova"/>
              <a:sym typeface="Proxima Nova"/>
            </a:endParaRPr>
          </a:p>
          <a:p>
            <a:pPr algn="just" defTabSz="1219170">
              <a:buClr>
                <a:srgbClr val="000000"/>
              </a:buClr>
              <a:buSzPts val="1050"/>
            </a:pPr>
            <a:r>
              <a:rPr lang="es-ES" sz="1400" kern="0" dirty="0">
                <a:solidFill>
                  <a:srgbClr val="000000"/>
                </a:solidFill>
                <a:latin typeface="Px Grotesk Regular" panose="02060503030000020004" pitchFamily="18" charset="0"/>
                <a:ea typeface="Proxima Nova"/>
                <a:cs typeface="Proxima Nova"/>
                <a:sym typeface="Proxima Nova"/>
              </a:rPr>
              <a:t>Esta redundancia hace a la tabla vulnerable a anomalías de actualización: por ejemplo, es posible actualizar el lugar del trabajo de John en sus registros “Fotografía" y “Diseño" y no actualizar su registro “Escultura". Los datos resultantes implicarían respuestas contradictorias a la pregunta "¿Cuál es el lugar actual de trabajo de John". </a:t>
            </a:r>
            <a:endParaRPr sz="1867" kern="0" dirty="0">
              <a:solidFill>
                <a:srgbClr val="000000"/>
              </a:solidFill>
              <a:latin typeface="Px Grotesk Regular" panose="02060503030000020004" pitchFamily="18" charset="0"/>
              <a:ea typeface="Arial"/>
              <a:cs typeface="Arial"/>
              <a:sym typeface="Arial"/>
            </a:endParaRPr>
          </a:p>
        </p:txBody>
      </p:sp>
      <p:sp>
        <p:nvSpPr>
          <p:cNvPr id="209" name="Google Shape;209;p66"/>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7"/>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Segunda Forma Normal/2FN</a:t>
            </a:r>
            <a:endParaRPr sz="2667" dirty="0">
              <a:latin typeface="Sweet Sans" panose="02000000000000000000" pitchFamily="50" charset="0"/>
              <a:cs typeface="Sweet Sans" panose="02000000000000000000" pitchFamily="50" charset="0"/>
            </a:endParaRPr>
          </a:p>
        </p:txBody>
      </p:sp>
      <p:sp>
        <p:nvSpPr>
          <p:cNvPr id="216" name="Google Shape;216;p67"/>
          <p:cNvSpPr txBox="1"/>
          <p:nvPr/>
        </p:nvSpPr>
        <p:spPr>
          <a:xfrm>
            <a:off x="234198" y="1117518"/>
            <a:ext cx="8082825" cy="369277"/>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solidFill>
                  <a:srgbClr val="000000"/>
                </a:solidFill>
                <a:latin typeface="Px Grotesk Regular" panose="02060503030000020004" pitchFamily="18" charset="0"/>
                <a:ea typeface="Proxima Nova"/>
                <a:cs typeface="Proxima Nova"/>
                <a:sym typeface="Proxima Nova"/>
              </a:rPr>
              <a:t>Una alternativa 2NF a este diseño representaría la misma información en dos tablas: </a:t>
            </a:r>
            <a:endParaRPr sz="1400" kern="0" dirty="0">
              <a:solidFill>
                <a:srgbClr val="000000"/>
              </a:solidFill>
              <a:latin typeface="Px Grotesk Regular" panose="02060503030000020004" pitchFamily="18" charset="0"/>
              <a:ea typeface="Proxima Nova"/>
              <a:cs typeface="Proxima Nova"/>
              <a:sym typeface="Proxima Nova"/>
            </a:endParaRPr>
          </a:p>
        </p:txBody>
      </p:sp>
      <p:graphicFrame>
        <p:nvGraphicFramePr>
          <p:cNvPr id="217" name="Google Shape;217;p67"/>
          <p:cNvGraphicFramePr/>
          <p:nvPr>
            <p:extLst>
              <p:ext uri="{D42A27DB-BD31-4B8C-83A1-F6EECF244321}">
                <p14:modId xmlns:p14="http://schemas.microsoft.com/office/powerpoint/2010/main" val="2399151862"/>
              </p:ext>
            </p:extLst>
          </p:nvPr>
        </p:nvGraphicFramePr>
        <p:xfrm>
          <a:off x="1303583" y="2077115"/>
          <a:ext cx="2709334" cy="2438331"/>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165946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Habilidades de los 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Habilidad</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Fotografía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Diseño</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Escultura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Limpieza ligera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Repostería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Cocina</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Limpieza ligera</a:t>
                      </a:r>
                      <a:endParaRPr sz="1900" u="none" strike="noStrike" cap="none" dirty="0">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218" name="Google Shape;218;p67"/>
          <p:cNvGraphicFramePr/>
          <p:nvPr>
            <p:extLst>
              <p:ext uri="{D42A27DB-BD31-4B8C-83A1-F6EECF244321}">
                <p14:modId xmlns:p14="http://schemas.microsoft.com/office/powerpoint/2010/main" val="1097973127"/>
              </p:ext>
            </p:extLst>
          </p:nvPr>
        </p:nvGraphicFramePr>
        <p:xfrm>
          <a:off x="5716220" y="3784293"/>
          <a:ext cx="3352800" cy="1706832"/>
        </p:xfrm>
        <a:graphic>
          <a:graphicData uri="http://schemas.openxmlformats.org/drawingml/2006/table">
            <a:tbl>
              <a:tblPr>
                <a:noFill/>
              </a:tblPr>
              <a:tblGrid>
                <a:gridCol w="1049867">
                  <a:extLst>
                    <a:ext uri="{9D8B030D-6E8A-4147-A177-3AD203B41FA5}">
                      <a16:colId xmlns:a16="http://schemas.microsoft.com/office/drawing/2014/main" val="20000"/>
                    </a:ext>
                  </a:extLst>
                </a:gridCol>
                <a:gridCol w="2302933">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Empleados</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MX"/>
                    </a:p>
                  </a:txBody>
                  <a:tcPr/>
                </a:tc>
                <a:extLst>
                  <a:ext uri="{0D108BD9-81ED-4DB2-BD59-A6C34878D82A}">
                    <a16:rowId xmlns:a16="http://schemas.microsoft.com/office/drawing/2014/main" val="10000"/>
                  </a:ext>
                </a:extLst>
              </a:tr>
              <a:tr h="487667">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Empleado</a:t>
                      </a:r>
                      <a:endParaRPr sz="1900" u="none" strike="noStrike" cap="none">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Lugar actual de trabajo</a:t>
                      </a:r>
                      <a:endParaRPr sz="1900" u="none" strike="noStrike" cap="none" dirty="0">
                        <a:latin typeface="Px Grotesk Regular" panose="02060503030000020004" pitchFamily="18" charset="0"/>
                      </a:endParaRPr>
                    </a:p>
                  </a:txBody>
                  <a:tcPr marL="10167" marR="10167" marT="10167"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 Main Street</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Zack</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Ellis</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75 Industrial Way</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Peter</a:t>
                      </a:r>
                      <a:endParaRPr sz="1900" u="none" strike="noStrike" cap="none">
                        <a:latin typeface="Px Grotesk Regular" panose="02060503030000020004" pitchFamily="18" charset="0"/>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75 Industrial </a:t>
                      </a:r>
                      <a:r>
                        <a:rPr lang="es-ES" sz="1500" b="0" i="0" u="none" strike="noStrike" cap="none" dirty="0" err="1">
                          <a:solidFill>
                            <a:srgbClr val="000000"/>
                          </a:solidFill>
                          <a:latin typeface="Px Grotesk Regular" panose="02060503030000020004" pitchFamily="18" charset="0"/>
                          <a:ea typeface="Proxima Nova"/>
                          <a:cs typeface="Proxima Nova"/>
                          <a:sym typeface="Proxima Nova"/>
                        </a:rPr>
                        <a:t>Way</a:t>
                      </a:r>
                      <a:endParaRPr sz="1500" b="0" i="0" u="none" strike="noStrike" cap="none" dirty="0">
                        <a:solidFill>
                          <a:srgbClr val="000000"/>
                        </a:solidFill>
                        <a:latin typeface="Px Grotesk Regular" panose="02060503030000020004" pitchFamily="18" charset="0"/>
                        <a:ea typeface="Proxima Nova"/>
                        <a:cs typeface="Proxima Nova"/>
                        <a:sym typeface="Proxima Nova"/>
                      </a:endParaRPr>
                    </a:p>
                  </a:txBody>
                  <a:tcPr marL="10167" marR="10167" marT="10167"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19" name="Google Shape;219;p67"/>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8"/>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Tercera Forma Normal/3FN</a:t>
            </a:r>
            <a:endParaRPr sz="2667" dirty="0">
              <a:latin typeface="Sweet Sans" panose="02000000000000000000" pitchFamily="50" charset="0"/>
              <a:cs typeface="Sweet Sans" panose="02000000000000000000" pitchFamily="50" charset="0"/>
            </a:endParaRPr>
          </a:p>
        </p:txBody>
      </p:sp>
      <p:sp>
        <p:nvSpPr>
          <p:cNvPr id="225" name="Google Shape;225;p68"/>
          <p:cNvSpPr txBox="1">
            <a:spLocks noGrp="1"/>
          </p:cNvSpPr>
          <p:nvPr>
            <p:ph type="body" idx="1"/>
          </p:nvPr>
        </p:nvSpPr>
        <p:spPr>
          <a:xfrm>
            <a:off x="237603" y="1001822"/>
            <a:ext cx="11716795" cy="5803012"/>
          </a:xfrm>
          <a:prstGeom prst="rect">
            <a:avLst/>
          </a:prstGeom>
          <a:solidFill>
            <a:schemeClr val="lt1"/>
          </a:solidFill>
          <a:ln>
            <a:noFill/>
          </a:ln>
        </p:spPr>
        <p:txBody>
          <a:bodyPr spcFirstLastPara="1" wrap="square" lIns="121900" tIns="121900" rIns="121900" bIns="121900" anchor="t" anchorCtr="0">
            <a:noAutofit/>
          </a:bodyPr>
          <a:lstStyle/>
          <a:p>
            <a:pPr marL="186262" indent="0" algn="just">
              <a:buNone/>
            </a:pPr>
            <a:r>
              <a:rPr lang="es-ES" sz="1467" dirty="0">
                <a:solidFill>
                  <a:schemeClr val="tx1"/>
                </a:solidFill>
                <a:latin typeface="Px Grotesk Regular" panose="02060503030000020004" pitchFamily="18" charset="0"/>
              </a:rPr>
              <a:t>La </a:t>
            </a:r>
            <a:r>
              <a:rPr lang="es-ES" sz="1467" b="1" dirty="0">
                <a:solidFill>
                  <a:schemeClr val="tx1"/>
                </a:solidFill>
                <a:latin typeface="Px Grotesk Regular" panose="02060503030000020004" pitchFamily="18" charset="0"/>
              </a:rPr>
              <a:t>tercera forma normal</a:t>
            </a:r>
            <a:r>
              <a:rPr lang="es-ES" sz="1467" dirty="0">
                <a:solidFill>
                  <a:schemeClr val="tx1"/>
                </a:solidFill>
                <a:latin typeface="Px Grotesk Regular" panose="02060503030000020004" pitchFamily="18" charset="0"/>
              </a:rPr>
              <a:t> (</a:t>
            </a:r>
            <a:r>
              <a:rPr lang="es-ES" sz="1467" b="1" dirty="0">
                <a:solidFill>
                  <a:schemeClr val="tx1"/>
                </a:solidFill>
                <a:latin typeface="Px Grotesk Regular" panose="02060503030000020004" pitchFamily="18" charset="0"/>
              </a:rPr>
              <a:t>3NF</a:t>
            </a:r>
            <a:r>
              <a:rPr lang="es-ES" sz="1467" dirty="0">
                <a:solidFill>
                  <a:schemeClr val="tx1"/>
                </a:solidFill>
                <a:latin typeface="Px Grotesk Regular" panose="02060503030000020004" pitchFamily="18" charset="0"/>
              </a:rPr>
              <a:t>) es una forma normal usada en la normalización de bases de datos. La 3NF fue definida originalmente por E.F. Codd en 1971. La definición de Codd indica que una tabla está en 3NF si y solo si las tres condiciones siguientes se cumplen: </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La tabla está en la segunda forma normal (2NF)</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Ningún atributo no-primario de la tabla es dependiente transitivamente de una clave primaria</a:t>
            </a:r>
            <a:endParaRPr dirty="0">
              <a:solidFill>
                <a:schemeClr val="tx1"/>
              </a:solidFill>
              <a:latin typeface="Px Grotesk Regular" panose="02060503030000020004" pitchFamily="18" charset="0"/>
            </a:endParaRPr>
          </a:p>
          <a:p>
            <a:pPr algn="just">
              <a:buFont typeface="Arial"/>
              <a:buChar char="•"/>
            </a:pPr>
            <a:r>
              <a:rPr lang="es-ES" sz="1467" dirty="0">
                <a:solidFill>
                  <a:schemeClr val="tx1"/>
                </a:solidFill>
                <a:latin typeface="Px Grotesk Regular" panose="02060503030000020004" pitchFamily="18" charset="0"/>
              </a:rPr>
              <a:t>Es una relación que no incluye ningún atributo clave</a:t>
            </a:r>
            <a:endParaRPr dirty="0">
              <a:solidFill>
                <a:schemeClr val="tx1"/>
              </a:solidFill>
              <a:latin typeface="Px Grotesk Regular" panose="02060503030000020004" pitchFamily="18" charset="0"/>
            </a:endParaRPr>
          </a:p>
          <a:p>
            <a:pPr marL="186262" indent="0" algn="just">
              <a:buNone/>
            </a:pPr>
            <a:endParaRPr sz="1467"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Un atributo no-primario es un atributo que no pertenece a ninguna clave candidata. Una </a:t>
            </a:r>
            <a:r>
              <a:rPr lang="es-ES" sz="1467" i="1" dirty="0">
                <a:solidFill>
                  <a:schemeClr val="tx1"/>
                </a:solidFill>
                <a:latin typeface="Px Grotesk Regular" panose="02060503030000020004" pitchFamily="18" charset="0"/>
              </a:rPr>
              <a:t>dependencia transitiva</a:t>
            </a:r>
            <a:r>
              <a:rPr lang="es-ES" sz="1467" dirty="0">
                <a:solidFill>
                  <a:schemeClr val="tx1"/>
                </a:solidFill>
                <a:latin typeface="Px Grotesk Regular" panose="02060503030000020004" pitchFamily="18" charset="0"/>
              </a:rPr>
              <a:t> es una dependencia funcional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en la cual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no es inmediatamente dependiente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pero sí de un tercer conjunto de atributos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que a su vez depende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Es decir,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por virtud de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e </a:t>
            </a:r>
            <a:r>
              <a:rPr lang="es-ES" sz="1467" i="1" dirty="0">
                <a:solidFill>
                  <a:schemeClr val="tx1"/>
                </a:solidFill>
                <a:latin typeface="Px Grotesk Regular" panose="02060503030000020004" pitchFamily="18" charset="0"/>
              </a:rPr>
              <a:t>Y</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Z</a:t>
            </a:r>
            <a:r>
              <a:rPr lang="es-ES" sz="1467" dirty="0">
                <a:solidFill>
                  <a:schemeClr val="tx1"/>
                </a:solidFill>
                <a:latin typeface="Px Grotesk Regular" panose="02060503030000020004" pitchFamily="18" charset="0"/>
              </a:rPr>
              <a:t>. </a:t>
            </a:r>
            <a:endParaRPr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Una formulación alternativa de la definición de Codd, dada por Carlo </a:t>
            </a:r>
            <a:r>
              <a:rPr lang="es-ES" sz="1467" dirty="0" err="1">
                <a:solidFill>
                  <a:schemeClr val="tx1"/>
                </a:solidFill>
                <a:latin typeface="Px Grotesk Regular" panose="02060503030000020004" pitchFamily="18" charset="0"/>
              </a:rPr>
              <a:t>Zaniolo</a:t>
            </a:r>
            <a:r>
              <a:rPr lang="es-ES" sz="1467" dirty="0">
                <a:solidFill>
                  <a:schemeClr val="tx1"/>
                </a:solidFill>
                <a:latin typeface="Px Grotesk Regular" panose="02060503030000020004" pitchFamily="18" charset="0"/>
              </a:rPr>
              <a:t>​ en 1982, es ésta: Una tabla está en 3NF si y solo si, para cada una de sus dependencias funcionales </a:t>
            </a: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por lo menos una de las condiciones siguientes se mantiene: </a:t>
            </a:r>
            <a:endParaRPr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contiene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a:t>
            </a:r>
            <a:r>
              <a:rPr lang="es-ES" sz="1467" dirty="0" err="1">
                <a:solidFill>
                  <a:schemeClr val="tx1"/>
                </a:solidFill>
                <a:latin typeface="Px Grotesk Regular" panose="02060503030000020004" pitchFamily="18" charset="0"/>
              </a:rPr>
              <a:t>ó</a:t>
            </a:r>
            <a:endParaRPr sz="1467"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X</a:t>
            </a:r>
            <a:r>
              <a:rPr lang="es-ES" sz="1467" dirty="0">
                <a:solidFill>
                  <a:schemeClr val="tx1"/>
                </a:solidFill>
                <a:latin typeface="Px Grotesk Regular" panose="02060503030000020004" pitchFamily="18" charset="0"/>
              </a:rPr>
              <a:t> es una </a:t>
            </a:r>
            <a:r>
              <a:rPr lang="es-ES" sz="1467" dirty="0" err="1">
                <a:solidFill>
                  <a:schemeClr val="tx1"/>
                </a:solidFill>
                <a:latin typeface="Px Grotesk Regular" panose="02060503030000020004" pitchFamily="18" charset="0"/>
              </a:rPr>
              <a:t>superclave</a:t>
            </a:r>
            <a:r>
              <a:rPr lang="es-ES" sz="1467" dirty="0">
                <a:solidFill>
                  <a:schemeClr val="tx1"/>
                </a:solidFill>
                <a:latin typeface="Px Grotesk Regular" panose="02060503030000020004" pitchFamily="18" charset="0"/>
              </a:rPr>
              <a:t>, </a:t>
            </a:r>
            <a:r>
              <a:rPr lang="es-ES" sz="1467" dirty="0" err="1">
                <a:solidFill>
                  <a:schemeClr val="tx1"/>
                </a:solidFill>
                <a:latin typeface="Px Grotesk Regular" panose="02060503030000020004" pitchFamily="18" charset="0"/>
              </a:rPr>
              <a:t>ó</a:t>
            </a:r>
            <a:endParaRPr sz="1467" dirty="0">
              <a:solidFill>
                <a:schemeClr val="tx1"/>
              </a:solidFill>
              <a:latin typeface="Px Grotesk Regular" panose="02060503030000020004" pitchFamily="18" charset="0"/>
            </a:endParaRPr>
          </a:p>
          <a:p>
            <a:pPr algn="just">
              <a:buFont typeface="Arial"/>
              <a:buChar char="•"/>
            </a:pP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 un atributo primario (es decir,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está contenido dentro de una clave candidata)</a:t>
            </a:r>
            <a:endParaRPr dirty="0">
              <a:solidFill>
                <a:schemeClr val="tx1"/>
              </a:solidFill>
              <a:latin typeface="Px Grotesk Regular" panose="02060503030000020004" pitchFamily="18" charset="0"/>
            </a:endParaRPr>
          </a:p>
          <a:p>
            <a:pPr marL="186262" indent="0" algn="just">
              <a:buNone/>
            </a:pPr>
            <a:endParaRPr sz="1467" dirty="0">
              <a:solidFill>
                <a:schemeClr val="tx1"/>
              </a:solidFill>
              <a:latin typeface="Px Grotesk Regular" panose="02060503030000020004" pitchFamily="18" charset="0"/>
            </a:endParaRPr>
          </a:p>
          <a:p>
            <a:pPr marL="186262" indent="0" algn="just">
              <a:buNone/>
            </a:pPr>
            <a:r>
              <a:rPr lang="es-ES" sz="1467" dirty="0">
                <a:solidFill>
                  <a:schemeClr val="tx1"/>
                </a:solidFill>
                <a:latin typeface="Px Grotesk Regular" panose="02060503030000020004" pitchFamily="18" charset="0"/>
              </a:rPr>
              <a:t>La definición de </a:t>
            </a:r>
            <a:r>
              <a:rPr lang="es-ES" sz="1467" dirty="0" err="1">
                <a:solidFill>
                  <a:schemeClr val="tx1"/>
                </a:solidFill>
                <a:latin typeface="Px Grotesk Regular" panose="02060503030000020004" pitchFamily="18" charset="0"/>
              </a:rPr>
              <a:t>Zaniolo</a:t>
            </a:r>
            <a:r>
              <a:rPr lang="es-ES" sz="1467" dirty="0">
                <a:solidFill>
                  <a:schemeClr val="tx1"/>
                </a:solidFill>
                <a:latin typeface="Px Grotesk Regular" panose="02060503030000020004" pitchFamily="18" charset="0"/>
              </a:rPr>
              <a:t> tiene la ventaja de dar un claro sentido de la diferencia entre la 3NF y la más rigurosa forma normal de Boyce-Codd (BCNF). La CONFÍN simplemente elimina la tercera alternativa ("</a:t>
            </a:r>
            <a:r>
              <a:rPr lang="es-ES" sz="1467" i="1" dirty="0">
                <a:solidFill>
                  <a:schemeClr val="tx1"/>
                </a:solidFill>
                <a:latin typeface="Px Grotesk Regular" panose="02060503030000020004" pitchFamily="18" charset="0"/>
              </a:rPr>
              <a:t>A</a:t>
            </a:r>
            <a:r>
              <a:rPr lang="es-ES" sz="1467" dirty="0">
                <a:solidFill>
                  <a:schemeClr val="tx1"/>
                </a:solidFill>
                <a:latin typeface="Px Grotesk Regular" panose="02060503030000020004" pitchFamily="18" charset="0"/>
              </a:rPr>
              <a:t> es un atributo primario"). </a:t>
            </a:r>
            <a:endParaRPr dirty="0">
              <a:solidFill>
                <a:schemeClr val="tx1"/>
              </a:solidFill>
              <a:latin typeface="Px Grotesk Regular" panose="020605030300000200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Ejemplo de Normalización</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120617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44FECB6-B70D-07C2-C90A-53034DCE3BF1}"/>
              </a:ext>
            </a:extLst>
          </p:cNvPr>
          <p:cNvGraphicFramePr>
            <a:graphicFrameLocks noGrp="1"/>
          </p:cNvGraphicFramePr>
          <p:nvPr>
            <p:extLst>
              <p:ext uri="{D42A27DB-BD31-4B8C-83A1-F6EECF244321}">
                <p14:modId xmlns:p14="http://schemas.microsoft.com/office/powerpoint/2010/main" val="3037443562"/>
              </p:ext>
            </p:extLst>
          </p:nvPr>
        </p:nvGraphicFramePr>
        <p:xfrm>
          <a:off x="827314" y="2075542"/>
          <a:ext cx="10537371" cy="3151758"/>
        </p:xfrm>
        <a:graphic>
          <a:graphicData uri="http://schemas.openxmlformats.org/drawingml/2006/table">
            <a:tbl>
              <a:tblPr/>
              <a:tblGrid>
                <a:gridCol w="1208571">
                  <a:extLst>
                    <a:ext uri="{9D8B030D-6E8A-4147-A177-3AD203B41FA5}">
                      <a16:colId xmlns:a16="http://schemas.microsoft.com/office/drawing/2014/main" val="1183990139"/>
                    </a:ext>
                  </a:extLst>
                </a:gridCol>
                <a:gridCol w="1143032">
                  <a:extLst>
                    <a:ext uri="{9D8B030D-6E8A-4147-A177-3AD203B41FA5}">
                      <a16:colId xmlns:a16="http://schemas.microsoft.com/office/drawing/2014/main" val="4280324785"/>
                    </a:ext>
                  </a:extLst>
                </a:gridCol>
                <a:gridCol w="1173540">
                  <a:extLst>
                    <a:ext uri="{9D8B030D-6E8A-4147-A177-3AD203B41FA5}">
                      <a16:colId xmlns:a16="http://schemas.microsoft.com/office/drawing/2014/main" val="213733694"/>
                    </a:ext>
                  </a:extLst>
                </a:gridCol>
                <a:gridCol w="1508281">
                  <a:extLst>
                    <a:ext uri="{9D8B030D-6E8A-4147-A177-3AD203B41FA5}">
                      <a16:colId xmlns:a16="http://schemas.microsoft.com/office/drawing/2014/main" val="3390086749"/>
                    </a:ext>
                  </a:extLst>
                </a:gridCol>
                <a:gridCol w="2278962">
                  <a:extLst>
                    <a:ext uri="{9D8B030D-6E8A-4147-A177-3AD203B41FA5}">
                      <a16:colId xmlns:a16="http://schemas.microsoft.com/office/drawing/2014/main" val="3590511344"/>
                    </a:ext>
                  </a:extLst>
                </a:gridCol>
                <a:gridCol w="1673726">
                  <a:extLst>
                    <a:ext uri="{9D8B030D-6E8A-4147-A177-3AD203B41FA5}">
                      <a16:colId xmlns:a16="http://schemas.microsoft.com/office/drawing/2014/main" val="2002494054"/>
                    </a:ext>
                  </a:extLst>
                </a:gridCol>
                <a:gridCol w="1551259">
                  <a:extLst>
                    <a:ext uri="{9D8B030D-6E8A-4147-A177-3AD203B41FA5}">
                      <a16:colId xmlns:a16="http://schemas.microsoft.com/office/drawing/2014/main" val="4097166787"/>
                    </a:ext>
                  </a:extLst>
                </a:gridCol>
              </a:tblGrid>
              <a:tr h="525293">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Matrícula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Nombre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Dirección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Teléfono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Materia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err="1">
                          <a:solidFill>
                            <a:schemeClr val="bg1"/>
                          </a:solidFill>
                          <a:latin typeface="Px Grotesk Regular" panose="02060503030000020004" pitchFamily="18" charset="0"/>
                        </a:rPr>
                        <a:t>Num_Materia</a:t>
                      </a:r>
                      <a:endParaRPr lang="es-MX" sz="1500" b="0" i="0" u="none" strike="noStrike" kern="1200" cap="none" dirty="0">
                        <a:solidFill>
                          <a:schemeClr val="bg1"/>
                        </a:solidFill>
                        <a:latin typeface="Px Grotesk Regular" panose="020605030300000200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rPr>
                        <a:t>Carrera</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030A0"/>
                    </a:solidFill>
                  </a:tcPr>
                </a:tc>
                <a:extLst>
                  <a:ext uri="{0D108BD9-81ED-4DB2-BD59-A6C34878D82A}">
                    <a16:rowId xmlns:a16="http://schemas.microsoft.com/office/drawing/2014/main" val="515037584"/>
                  </a:ext>
                </a:extLst>
              </a:tr>
              <a:tr h="525293">
                <a:tc>
                  <a:txBody>
                    <a:bodyPr/>
                    <a:lstStyle/>
                    <a:p>
                      <a:pPr algn="ctr" fontAlgn="b"/>
                      <a:r>
                        <a:rPr lang="es-MX" sz="18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840570124"/>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450735288"/>
                  </a:ext>
                </a:extLst>
              </a:tr>
              <a:tr h="525293">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93221185"/>
                  </a:ext>
                </a:extLst>
              </a:tr>
              <a:tr h="525293">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533478361"/>
                  </a:ext>
                </a:extLst>
              </a:tr>
              <a:tr h="525293">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387029958"/>
                  </a:ext>
                </a:extLst>
              </a:tr>
            </a:tbl>
          </a:graphicData>
        </a:graphic>
      </p:graphicFrame>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Tabla sin normalizar</a:t>
            </a:r>
          </a:p>
        </p:txBody>
      </p:sp>
    </p:spTree>
    <p:extLst>
      <p:ext uri="{BB962C8B-B14F-4D97-AF65-F5344CB8AC3E}">
        <p14:creationId xmlns:p14="http://schemas.microsoft.com/office/powerpoint/2010/main" val="3993923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1ª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3370241408"/>
              </p:ext>
            </p:extLst>
          </p:nvPr>
        </p:nvGraphicFramePr>
        <p:xfrm>
          <a:off x="411772" y="3998570"/>
          <a:ext cx="4784342" cy="2226468"/>
        </p:xfrm>
        <a:graphic>
          <a:graphicData uri="http://schemas.openxmlformats.org/drawingml/2006/table">
            <a:tbl>
              <a:tblPr/>
              <a:tblGrid>
                <a:gridCol w="1312518">
                  <a:extLst>
                    <a:ext uri="{9D8B030D-6E8A-4147-A177-3AD203B41FA5}">
                      <a16:colId xmlns:a16="http://schemas.microsoft.com/office/drawing/2014/main" val="610841344"/>
                    </a:ext>
                  </a:extLst>
                </a:gridCol>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1093486089"/>
              </p:ext>
            </p:extLst>
          </p:nvPr>
        </p:nvGraphicFramePr>
        <p:xfrm>
          <a:off x="4319885"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Matrícula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Nombre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Dirección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err="1">
                          <a:solidFill>
                            <a:schemeClr val="bg1"/>
                          </a:solidFill>
                          <a:latin typeface="Px Grotesk Regular" panose="02060503030000020004" pitchFamily="18" charset="0"/>
                          <a:ea typeface="+mn-ea"/>
                          <a:cs typeface="+mn-cs"/>
                        </a:rPr>
                        <a:t>Telefóno</a:t>
                      </a:r>
                      <a:endParaRPr lang="es-MX" sz="1500" b="0" i="0" u="none" strike="noStrike" kern="1200" cap="none" dirty="0">
                        <a:solidFill>
                          <a:schemeClr val="bg1"/>
                        </a:solidFill>
                        <a:latin typeface="Px Grotesk Regular" panose="02060503030000020004" pitchFamily="18"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bg1"/>
                          </a:solidFill>
                          <a:latin typeface="Px Grotesk Regular" panose="02060503030000020004" pitchFamily="18" charset="0"/>
                          <a:ea typeface="+mn-ea"/>
                          <a:cs typeface="+mn-cs"/>
                        </a:rPr>
                        <a:t>Carrera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a:solidFill>
                            <a:schemeClr val="tx1"/>
                          </a:solidFill>
                          <a:latin typeface="Px Grotesk Regular" panose="02060503030000020004" pitchFamily="18" charset="0"/>
                          <a:ea typeface="+mn-ea"/>
                          <a:cs typeface="+mn-cs"/>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Pts val="1100"/>
                        <a:buFont typeface="Arial"/>
                        <a:buNone/>
                      </a:pPr>
                      <a:r>
                        <a:rPr lang="es-MX" sz="1500" b="0" i="0" u="none" strike="noStrike" kern="1200" cap="none" dirty="0">
                          <a:solidFill>
                            <a:schemeClr val="tx1"/>
                          </a:solidFill>
                          <a:latin typeface="Px Grotesk Regular" panose="02060503030000020004" pitchFamily="18" charset="0"/>
                          <a:ea typeface="+mn-ea"/>
                          <a:cs typeface="+mn-cs"/>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spTree>
    <p:extLst>
      <p:ext uri="{BB962C8B-B14F-4D97-AF65-F5344CB8AC3E}">
        <p14:creationId xmlns:p14="http://schemas.microsoft.com/office/powerpoint/2010/main" val="124150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2ª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564638863"/>
              </p:ext>
            </p:extLst>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325455180"/>
              </p:ext>
            </p:extLst>
          </p:nvPr>
        </p:nvGraphicFramePr>
        <p:xfrm>
          <a:off x="2636228" y="1571172"/>
          <a:ext cx="7238840"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gridCol w="1522912">
                  <a:extLst>
                    <a:ext uri="{9D8B030D-6E8A-4147-A177-3AD203B41FA5}">
                      <a16:colId xmlns:a16="http://schemas.microsoft.com/office/drawing/2014/main" val="2718370855"/>
                    </a:ext>
                  </a:extLst>
                </a:gridCol>
              </a:tblGrid>
              <a:tr h="464457">
                <a:tc>
                  <a:txBody>
                    <a:bodyPr/>
                    <a:lstStyle/>
                    <a:p>
                      <a:pPr algn="ctr" fontAlgn="b"/>
                      <a:r>
                        <a:rPr lang="es-MX" sz="18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Nombre</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Dirección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err="1">
                          <a:solidFill>
                            <a:srgbClr val="FFFFFF"/>
                          </a:solidFill>
                          <a:effectLst/>
                          <a:latin typeface="Calibri" panose="020F0502020204030204" pitchFamily="34" charset="0"/>
                        </a:rPr>
                        <a:t>Telefóno</a:t>
                      </a:r>
                      <a:endParaRPr lang="es-MX" sz="18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Carrera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extLst>
              <p:ext uri="{D42A27DB-BD31-4B8C-83A1-F6EECF244321}">
                <p14:modId xmlns:p14="http://schemas.microsoft.com/office/powerpoint/2010/main" val="3278524118"/>
              </p:ext>
            </p:extLst>
          </p:nvPr>
        </p:nvGraphicFramePr>
        <p:xfrm>
          <a:off x="1046913" y="4055225"/>
          <a:ext cx="3887944" cy="2365872"/>
        </p:xfrm>
        <a:graphic>
          <a:graphicData uri="http://schemas.openxmlformats.org/drawingml/2006/table">
            <a:tbl>
              <a:tblPr/>
              <a:tblGrid>
                <a:gridCol w="1545209">
                  <a:extLst>
                    <a:ext uri="{9D8B030D-6E8A-4147-A177-3AD203B41FA5}">
                      <a16:colId xmlns:a16="http://schemas.microsoft.com/office/drawing/2014/main" val="1720932412"/>
                    </a:ext>
                  </a:extLst>
                </a:gridCol>
                <a:gridCol w="2342735">
                  <a:extLst>
                    <a:ext uri="{9D8B030D-6E8A-4147-A177-3AD203B41FA5}">
                      <a16:colId xmlns:a16="http://schemas.microsoft.com/office/drawing/2014/main" val="1147758476"/>
                    </a:ext>
                  </a:extLst>
                </a:gridCol>
              </a:tblGrid>
              <a:tr h="394312">
                <a:tc>
                  <a:txBody>
                    <a:bodyPr/>
                    <a:lstStyle/>
                    <a:p>
                      <a:pPr marL="0" algn="ctr" defTabSz="914400" rtl="0" eaLnBrk="1" fontAlgn="ctr" latinLnBrk="0" hangingPunct="1"/>
                      <a:r>
                        <a:rPr lang="es-MX" sz="1600" b="0" i="0" u="none" strike="noStrike" kern="1200" dirty="0">
                          <a:solidFill>
                            <a:srgbClr val="FFFFFF"/>
                          </a:solidFill>
                          <a:effectLst/>
                          <a:latin typeface="Calibri" panose="020F0502020204030204" pitchFamily="34" charset="0"/>
                          <a:ea typeface="+mn-ea"/>
                          <a:cs typeface="+mn-cs"/>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marL="0" algn="ctr" defTabSz="914400" rtl="0" eaLnBrk="1" fontAlgn="ctr" latinLnBrk="0" hangingPunct="1"/>
                      <a:r>
                        <a:rPr lang="es-MX" sz="1600" b="0" i="0" u="none" strike="noStrike" kern="1200" dirty="0" err="1">
                          <a:solidFill>
                            <a:srgbClr val="FFFFFF"/>
                          </a:solidFill>
                          <a:effectLst/>
                          <a:latin typeface="Calibri" panose="020F0502020204030204" pitchFamily="34" charset="0"/>
                          <a:ea typeface="+mn-ea"/>
                          <a:cs typeface="+mn-cs"/>
                        </a:rPr>
                        <a:t>Num_Materia</a:t>
                      </a:r>
                      <a:endParaRPr lang="es-MX" sz="1600" b="0" i="0" u="none" strike="noStrike" kern="1200" dirty="0">
                        <a:solidFill>
                          <a:srgbClr val="FFFFFF"/>
                        </a:solidFill>
                        <a:effectLst/>
                        <a:latin typeface="Calibri" panose="020F0502020204030204" pitchFamily="34" charset="0"/>
                        <a:ea typeface="+mn-ea"/>
                        <a:cs typeface="+mn-cs"/>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3446600089"/>
                  </a:ext>
                </a:extLst>
              </a:tr>
              <a:tr h="394312">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marL="0" algn="ctr" defTabSz="914400" rtl="0" eaLnBrk="1" fontAlgn="ctr" latinLnBrk="0" hangingPunct="1"/>
                      <a:r>
                        <a:rPr lang="es-MX" sz="1600" b="0" i="0" u="none" strike="noStrike" kern="1200">
                          <a:solidFill>
                            <a:schemeClr val="tx1"/>
                          </a:solidFill>
                          <a:effectLst/>
                          <a:latin typeface="Calibri" panose="020F0502020204030204" pitchFamily="34" charset="0"/>
                          <a:ea typeface="+mn-ea"/>
                          <a:cs typeface="+mn-cs"/>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marL="0" algn="ctr" defTabSz="914400" rtl="0" eaLnBrk="1" fontAlgn="ctr" latinLnBrk="0" hangingPunct="1"/>
                      <a:r>
                        <a:rPr lang="es-MX" sz="1600" b="0" i="0" u="none" strike="noStrike" kern="1200" dirty="0">
                          <a:solidFill>
                            <a:schemeClr val="tx1"/>
                          </a:solidFill>
                          <a:effectLst/>
                          <a:latin typeface="Calibri" panose="020F0502020204030204" pitchFamily="34" charset="0"/>
                          <a:ea typeface="+mn-ea"/>
                          <a:cs typeface="+mn-cs"/>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spTree>
    <p:extLst>
      <p:ext uri="{BB962C8B-B14F-4D97-AF65-F5344CB8AC3E}">
        <p14:creationId xmlns:p14="http://schemas.microsoft.com/office/powerpoint/2010/main" val="292473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4;p68">
            <a:extLst>
              <a:ext uri="{FF2B5EF4-FFF2-40B4-BE49-F238E27FC236}">
                <a16:creationId xmlns:a16="http://schemas.microsoft.com/office/drawing/2014/main" id="{E340F582-8E76-7199-9E33-23DC3B5C1103}"/>
              </a:ext>
            </a:extLst>
          </p:cNvPr>
          <p:cNvSpPr txBox="1">
            <a:spLocks/>
          </p:cNvSpPr>
          <p:nvPr/>
        </p:nvSpPr>
        <p:spPr>
          <a:xfrm>
            <a:off x="237601" y="632962"/>
            <a:ext cx="11716796" cy="55147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s-ES" sz="3200" b="1" kern="0" dirty="0"/>
              <a:t>3ª Forma Normal</a:t>
            </a:r>
          </a:p>
        </p:txBody>
      </p:sp>
      <p:graphicFrame>
        <p:nvGraphicFramePr>
          <p:cNvPr id="5" name="Tabla 4">
            <a:extLst>
              <a:ext uri="{FF2B5EF4-FFF2-40B4-BE49-F238E27FC236}">
                <a16:creationId xmlns:a16="http://schemas.microsoft.com/office/drawing/2014/main" id="{824CF70E-DEAE-B4E0-4CA7-E5E46E5AAF6D}"/>
              </a:ext>
            </a:extLst>
          </p:cNvPr>
          <p:cNvGraphicFramePr>
            <a:graphicFrameLocks noGrp="1"/>
          </p:cNvGraphicFramePr>
          <p:nvPr>
            <p:extLst>
              <p:ext uri="{D42A27DB-BD31-4B8C-83A1-F6EECF244321}">
                <p14:modId xmlns:p14="http://schemas.microsoft.com/office/powerpoint/2010/main" val="3134139353"/>
              </p:ext>
            </p:extLst>
          </p:nvPr>
        </p:nvGraphicFramePr>
        <p:xfrm>
          <a:off x="8031772" y="4194629"/>
          <a:ext cx="3471824" cy="2226468"/>
        </p:xfrm>
        <a:graphic>
          <a:graphicData uri="http://schemas.openxmlformats.org/drawingml/2006/table">
            <a:tbl>
              <a:tblPr/>
              <a:tblGrid>
                <a:gridCol w="1989948">
                  <a:extLst>
                    <a:ext uri="{9D8B030D-6E8A-4147-A177-3AD203B41FA5}">
                      <a16:colId xmlns:a16="http://schemas.microsoft.com/office/drawing/2014/main" val="235213828"/>
                    </a:ext>
                  </a:extLst>
                </a:gridCol>
                <a:gridCol w="1481876">
                  <a:extLst>
                    <a:ext uri="{9D8B030D-6E8A-4147-A177-3AD203B41FA5}">
                      <a16:colId xmlns:a16="http://schemas.microsoft.com/office/drawing/2014/main" val="4118365599"/>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Materia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Num_Materia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937967341"/>
                  </a:ext>
                </a:extLst>
              </a:tr>
              <a:tr h="371078">
                <a:tc>
                  <a:txBody>
                    <a:bodyPr/>
                    <a:lstStyle/>
                    <a:p>
                      <a:pPr algn="ctr" fontAlgn="ctr"/>
                      <a:r>
                        <a:rPr lang="es-MX" sz="1600" b="0" i="0" u="none" strike="noStrike" dirty="0">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3471681"/>
                  </a:ext>
                </a:extLst>
              </a:tr>
              <a:tr h="371078">
                <a:tc>
                  <a:txBody>
                    <a:bodyPr/>
                    <a:lstStyle/>
                    <a:p>
                      <a:pPr algn="ctr" fontAlgn="ctr"/>
                      <a:r>
                        <a:rPr lang="es-MX" sz="1600" b="0" i="0" u="none" strike="noStrike">
                          <a:solidFill>
                            <a:srgbClr val="000000"/>
                          </a:solidFill>
                          <a:effectLst/>
                          <a:latin typeface="Calibri" panose="020F0502020204030204" pitchFamily="34" charset="0"/>
                        </a:rPr>
                        <a:t>Base de datos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283015769"/>
                  </a:ext>
                </a:extLst>
              </a:tr>
              <a:tr h="371078">
                <a:tc>
                  <a:txBody>
                    <a:bodyPr/>
                    <a:lstStyle/>
                    <a:p>
                      <a:pPr algn="ctr" fontAlgn="ctr"/>
                      <a:r>
                        <a:rPr lang="es-MX" sz="1600" b="0" i="0" u="none" strike="noStrike">
                          <a:solidFill>
                            <a:srgbClr val="000000"/>
                          </a:solidFill>
                          <a:effectLst/>
                          <a:latin typeface="Calibri" panose="020F0502020204030204" pitchFamily="34" charset="0"/>
                        </a:rPr>
                        <a:t>Programación Web</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901516847"/>
                  </a:ext>
                </a:extLst>
              </a:tr>
              <a:tr h="371078">
                <a:tc>
                  <a:txBody>
                    <a:bodyPr/>
                    <a:lstStyle/>
                    <a:p>
                      <a:pPr algn="ctr" fontAlgn="ctr"/>
                      <a:r>
                        <a:rPr lang="es-MX" sz="1600" b="0" i="0" u="none" strike="noStrike" dirty="0">
                          <a:solidFill>
                            <a:srgbClr val="000000"/>
                          </a:solidFill>
                          <a:effectLst/>
                          <a:latin typeface="Calibri" panose="020F0502020204030204" pitchFamily="34" charset="0"/>
                        </a:rPr>
                        <a:t>Redes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70391133"/>
                  </a:ext>
                </a:extLst>
              </a:tr>
              <a:tr h="371078">
                <a:tc>
                  <a:txBody>
                    <a:bodyPr/>
                    <a:lstStyle/>
                    <a:p>
                      <a:pPr algn="ctr" fontAlgn="ctr"/>
                      <a:r>
                        <a:rPr lang="es-MX" sz="1600" b="0" i="0" u="none" strike="noStrike" dirty="0">
                          <a:solidFill>
                            <a:srgbClr val="000000"/>
                          </a:solidFill>
                          <a:effectLst/>
                          <a:latin typeface="Calibri" panose="020F0502020204030204" pitchFamily="34" charset="0"/>
                        </a:rPr>
                        <a:t>Contabilidad</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96258806"/>
                  </a:ext>
                </a:extLst>
              </a:tr>
            </a:tbl>
          </a:graphicData>
        </a:graphic>
      </p:graphicFrame>
      <p:graphicFrame>
        <p:nvGraphicFramePr>
          <p:cNvPr id="8" name="Tabla 7">
            <a:extLst>
              <a:ext uri="{FF2B5EF4-FFF2-40B4-BE49-F238E27FC236}">
                <a16:creationId xmlns:a16="http://schemas.microsoft.com/office/drawing/2014/main" id="{D8D7AD22-C25B-AB2F-FC4E-E6C63B25677D}"/>
              </a:ext>
            </a:extLst>
          </p:cNvPr>
          <p:cNvGraphicFramePr>
            <a:graphicFrameLocks noGrp="1"/>
          </p:cNvGraphicFramePr>
          <p:nvPr>
            <p:extLst>
              <p:ext uri="{D42A27DB-BD31-4B8C-83A1-F6EECF244321}">
                <p14:modId xmlns:p14="http://schemas.microsoft.com/office/powerpoint/2010/main" val="1656011118"/>
              </p:ext>
            </p:extLst>
          </p:nvPr>
        </p:nvGraphicFramePr>
        <p:xfrm>
          <a:off x="237601" y="1571172"/>
          <a:ext cx="5715928" cy="1857828"/>
        </p:xfrm>
        <a:graphic>
          <a:graphicData uri="http://schemas.openxmlformats.org/drawingml/2006/table">
            <a:tbl>
              <a:tblPr/>
              <a:tblGrid>
                <a:gridCol w="1242374">
                  <a:extLst>
                    <a:ext uri="{9D8B030D-6E8A-4147-A177-3AD203B41FA5}">
                      <a16:colId xmlns:a16="http://schemas.microsoft.com/office/drawing/2014/main" val="2918140086"/>
                    </a:ext>
                  </a:extLst>
                </a:gridCol>
                <a:gridCol w="1883601">
                  <a:extLst>
                    <a:ext uri="{9D8B030D-6E8A-4147-A177-3AD203B41FA5}">
                      <a16:colId xmlns:a16="http://schemas.microsoft.com/office/drawing/2014/main" val="3175148144"/>
                    </a:ext>
                  </a:extLst>
                </a:gridCol>
                <a:gridCol w="1402682">
                  <a:extLst>
                    <a:ext uri="{9D8B030D-6E8A-4147-A177-3AD203B41FA5}">
                      <a16:colId xmlns:a16="http://schemas.microsoft.com/office/drawing/2014/main" val="3899279035"/>
                    </a:ext>
                  </a:extLst>
                </a:gridCol>
                <a:gridCol w="1187271">
                  <a:extLst>
                    <a:ext uri="{9D8B030D-6E8A-4147-A177-3AD203B41FA5}">
                      <a16:colId xmlns:a16="http://schemas.microsoft.com/office/drawing/2014/main" val="2393243202"/>
                    </a:ext>
                  </a:extLst>
                </a:gridCol>
              </a:tblGrid>
              <a:tr h="464457">
                <a:tc>
                  <a:txBody>
                    <a:bodyPr/>
                    <a:lstStyle/>
                    <a:p>
                      <a:pPr algn="ctr" fontAlgn="b"/>
                      <a:r>
                        <a:rPr lang="es-MX" sz="1800" b="1"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Nombre</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a:solidFill>
                            <a:srgbClr val="FFFFFF"/>
                          </a:solidFill>
                          <a:effectLst/>
                          <a:latin typeface="Calibri" panose="020F0502020204030204" pitchFamily="34" charset="0"/>
                        </a:rPr>
                        <a:t>Dirección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b"/>
                      <a:r>
                        <a:rPr lang="es-MX" sz="1800" b="1" i="0" u="none" strike="noStrike" dirty="0" err="1">
                          <a:solidFill>
                            <a:srgbClr val="FFFFFF"/>
                          </a:solidFill>
                          <a:effectLst/>
                          <a:latin typeface="Calibri" panose="020F0502020204030204" pitchFamily="34" charset="0"/>
                        </a:rPr>
                        <a:t>Telefóno</a:t>
                      </a:r>
                      <a:endParaRPr lang="es-MX" sz="18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320570959"/>
                  </a:ext>
                </a:extLst>
              </a:tr>
              <a:tr h="464457">
                <a:tc>
                  <a:txBody>
                    <a:bodyPr/>
                    <a:lstStyle/>
                    <a:p>
                      <a:pPr algn="ctr" fontAlgn="b"/>
                      <a:r>
                        <a:rPr lang="es-MX" sz="18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Sergio</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45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9861089325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922484435"/>
                  </a:ext>
                </a:extLst>
              </a:tr>
              <a:tr h="464457">
                <a:tc>
                  <a:txBody>
                    <a:bodyPr/>
                    <a:lstStyle/>
                    <a:p>
                      <a:pPr algn="ctr" fontAlgn="b"/>
                      <a:r>
                        <a:rPr lang="es-MX" sz="18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Ana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75</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9992171899</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718510238"/>
                  </a:ext>
                </a:extLst>
              </a:tr>
              <a:tr h="464457">
                <a:tc>
                  <a:txBody>
                    <a:bodyPr/>
                    <a:lstStyle/>
                    <a:p>
                      <a:pPr algn="ctr" fontAlgn="b"/>
                      <a:r>
                        <a:rPr lang="es-MX" sz="1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Luis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a:solidFill>
                            <a:srgbClr val="000000"/>
                          </a:solidFill>
                          <a:effectLst/>
                          <a:latin typeface="Calibri" panose="020F0502020204030204" pitchFamily="34" charset="0"/>
                        </a:rPr>
                        <a:t>Calle 50</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b"/>
                      <a:r>
                        <a:rPr lang="es-MX" sz="1800" b="0" i="0" u="none" strike="noStrike" dirty="0">
                          <a:solidFill>
                            <a:srgbClr val="000000"/>
                          </a:solidFill>
                          <a:effectLst/>
                          <a:latin typeface="Calibri" panose="020F0502020204030204" pitchFamily="34" charset="0"/>
                        </a:rPr>
                        <a:t>9999234556</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16935934"/>
                  </a:ext>
                </a:extLst>
              </a:tr>
            </a:tbl>
          </a:graphicData>
        </a:graphic>
      </p:graphicFrame>
      <p:graphicFrame>
        <p:nvGraphicFramePr>
          <p:cNvPr id="3" name="Tabla 2">
            <a:extLst>
              <a:ext uri="{FF2B5EF4-FFF2-40B4-BE49-F238E27FC236}">
                <a16:creationId xmlns:a16="http://schemas.microsoft.com/office/drawing/2014/main" id="{BE8579F6-BB7F-666C-6779-9026963C05B5}"/>
              </a:ext>
            </a:extLst>
          </p:cNvPr>
          <p:cNvGraphicFramePr>
            <a:graphicFrameLocks noGrp="1"/>
          </p:cNvGraphicFramePr>
          <p:nvPr>
            <p:extLst>
              <p:ext uri="{D42A27DB-BD31-4B8C-83A1-F6EECF244321}">
                <p14:modId xmlns:p14="http://schemas.microsoft.com/office/powerpoint/2010/main" val="313671343"/>
              </p:ext>
            </p:extLst>
          </p:nvPr>
        </p:nvGraphicFramePr>
        <p:xfrm>
          <a:off x="1046912" y="4055225"/>
          <a:ext cx="4190106" cy="2365872"/>
        </p:xfrm>
        <a:graphic>
          <a:graphicData uri="http://schemas.openxmlformats.org/drawingml/2006/table">
            <a:tbl>
              <a:tblPr/>
              <a:tblGrid>
                <a:gridCol w="1039146">
                  <a:extLst>
                    <a:ext uri="{9D8B030D-6E8A-4147-A177-3AD203B41FA5}">
                      <a16:colId xmlns:a16="http://schemas.microsoft.com/office/drawing/2014/main" val="1720932412"/>
                    </a:ext>
                  </a:extLst>
                </a:gridCol>
                <a:gridCol w="1575480">
                  <a:extLst>
                    <a:ext uri="{9D8B030D-6E8A-4147-A177-3AD203B41FA5}">
                      <a16:colId xmlns:a16="http://schemas.microsoft.com/office/drawing/2014/main" val="1147758476"/>
                    </a:ext>
                  </a:extLst>
                </a:gridCol>
                <a:gridCol w="1575480">
                  <a:extLst>
                    <a:ext uri="{9D8B030D-6E8A-4147-A177-3AD203B41FA5}">
                      <a16:colId xmlns:a16="http://schemas.microsoft.com/office/drawing/2014/main" val="288406850"/>
                    </a:ext>
                  </a:extLst>
                </a:gridCol>
              </a:tblGrid>
              <a:tr h="394312">
                <a:tc>
                  <a:txBody>
                    <a:bodyPr/>
                    <a:lstStyle/>
                    <a:p>
                      <a:pPr algn="ctr" fontAlgn="ctr"/>
                      <a:r>
                        <a:rPr lang="es-MX" sz="2000" b="0" i="0" u="none" strike="noStrike" dirty="0">
                          <a:solidFill>
                            <a:srgbClr val="FFFFFF"/>
                          </a:solidFill>
                          <a:effectLst/>
                          <a:latin typeface="Calibri" panose="020F0502020204030204" pitchFamily="34" charset="0"/>
                        </a:rPr>
                        <a:t>Matrícula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2000" b="0" i="0" u="none" strike="noStrike" dirty="0" err="1">
                          <a:solidFill>
                            <a:srgbClr val="FFFFFF"/>
                          </a:solidFill>
                          <a:effectLst/>
                          <a:latin typeface="Calibri" panose="020F0502020204030204" pitchFamily="34" charset="0"/>
                        </a:rPr>
                        <a:t>Num_Materia</a:t>
                      </a:r>
                      <a:endParaRPr lang="es-MX" sz="2000" b="0"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2000" b="0" i="0" u="none" strike="noStrike" dirty="0" err="1">
                          <a:solidFill>
                            <a:srgbClr val="FFFFFF"/>
                          </a:solidFill>
                          <a:effectLst/>
                          <a:latin typeface="Calibri" panose="020F0502020204030204" pitchFamily="34" charset="0"/>
                        </a:rPr>
                        <a:t>Num_carrera</a:t>
                      </a:r>
                      <a:endParaRPr lang="es-MX" sz="2000" b="0"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3446600089"/>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784748496"/>
                  </a:ext>
                </a:extLst>
              </a:tr>
              <a:tr h="394312">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123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13912961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234</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14725872"/>
                  </a:ext>
                </a:extLst>
              </a:tr>
              <a:tr h="394312">
                <a:tc>
                  <a:txBody>
                    <a:bodyPr/>
                    <a:lstStyle/>
                    <a:p>
                      <a:pPr algn="ctr" fontAlgn="ctr"/>
                      <a:r>
                        <a:rPr lang="es-MX" sz="20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567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559029250"/>
                  </a:ext>
                </a:extLst>
              </a:tr>
              <a:tr h="394312">
                <a:tc>
                  <a:txBody>
                    <a:bodyPr/>
                    <a:lstStyle/>
                    <a:p>
                      <a:pPr algn="ctr" fontAlgn="ctr"/>
                      <a:r>
                        <a:rPr lang="es-MX" sz="20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887</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20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4071291238"/>
                  </a:ext>
                </a:extLst>
              </a:tr>
            </a:tbl>
          </a:graphicData>
        </a:graphic>
      </p:graphicFrame>
      <p:graphicFrame>
        <p:nvGraphicFramePr>
          <p:cNvPr id="2" name="Tabla 1">
            <a:extLst>
              <a:ext uri="{FF2B5EF4-FFF2-40B4-BE49-F238E27FC236}">
                <a16:creationId xmlns:a16="http://schemas.microsoft.com/office/drawing/2014/main" id="{97B3AA6A-CF1E-CC49-3B9A-297579AD9B7B}"/>
              </a:ext>
            </a:extLst>
          </p:cNvPr>
          <p:cNvGraphicFramePr>
            <a:graphicFrameLocks noGrp="1"/>
          </p:cNvGraphicFramePr>
          <p:nvPr>
            <p:extLst>
              <p:ext uri="{D42A27DB-BD31-4B8C-83A1-F6EECF244321}">
                <p14:modId xmlns:p14="http://schemas.microsoft.com/office/powerpoint/2010/main" val="4013722714"/>
              </p:ext>
            </p:extLst>
          </p:nvPr>
        </p:nvGraphicFramePr>
        <p:xfrm>
          <a:off x="8031772" y="1621972"/>
          <a:ext cx="3471824" cy="1113234"/>
        </p:xfrm>
        <a:graphic>
          <a:graphicData uri="http://schemas.openxmlformats.org/drawingml/2006/table">
            <a:tbl>
              <a:tblPr/>
              <a:tblGrid>
                <a:gridCol w="1989948">
                  <a:extLst>
                    <a:ext uri="{9D8B030D-6E8A-4147-A177-3AD203B41FA5}">
                      <a16:colId xmlns:a16="http://schemas.microsoft.com/office/drawing/2014/main" val="3165655101"/>
                    </a:ext>
                  </a:extLst>
                </a:gridCol>
                <a:gridCol w="1481876">
                  <a:extLst>
                    <a:ext uri="{9D8B030D-6E8A-4147-A177-3AD203B41FA5}">
                      <a16:colId xmlns:a16="http://schemas.microsoft.com/office/drawing/2014/main" val="4207705265"/>
                    </a:ext>
                  </a:extLst>
                </a:gridCol>
              </a:tblGrid>
              <a:tr h="371078">
                <a:tc>
                  <a:txBody>
                    <a:bodyPr/>
                    <a:lstStyle/>
                    <a:p>
                      <a:pPr algn="ctr" fontAlgn="ctr"/>
                      <a:r>
                        <a:rPr lang="es-MX" sz="1600" b="1" i="0" u="none" strike="noStrike" dirty="0">
                          <a:solidFill>
                            <a:srgbClr val="FFFFFF"/>
                          </a:solidFill>
                          <a:effectLst/>
                          <a:latin typeface="Calibri" panose="020F0502020204030204" pitchFamily="34" charset="0"/>
                        </a:rPr>
                        <a:t>Carrera</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tc>
                  <a:txBody>
                    <a:bodyPr/>
                    <a:lstStyle/>
                    <a:p>
                      <a:pPr algn="ctr" fontAlgn="ctr"/>
                      <a:r>
                        <a:rPr lang="es-MX" sz="1600" b="1" i="0" u="none" strike="noStrike" dirty="0" err="1">
                          <a:solidFill>
                            <a:srgbClr val="FFFFFF"/>
                          </a:solidFill>
                          <a:effectLst/>
                          <a:latin typeface="Calibri" panose="020F0502020204030204" pitchFamily="34" charset="0"/>
                        </a:rPr>
                        <a:t>Num_carrera</a:t>
                      </a:r>
                      <a:endParaRPr lang="es-MX" sz="16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2729721472"/>
                  </a:ext>
                </a:extLst>
              </a:tr>
              <a:tr h="371078">
                <a:tc>
                  <a:txBody>
                    <a:bodyPr/>
                    <a:lstStyle/>
                    <a:p>
                      <a:pPr algn="ctr" fontAlgn="ctr"/>
                      <a:r>
                        <a:rPr lang="es-MX" sz="1600" b="0" i="0" u="none" strike="noStrike" dirty="0">
                          <a:solidFill>
                            <a:srgbClr val="000000"/>
                          </a:solidFill>
                          <a:effectLst/>
                          <a:latin typeface="Calibri" panose="020F0502020204030204" pitchFamily="34" charset="0"/>
                        </a:rPr>
                        <a:t>Sistemas</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3360044143"/>
                  </a:ext>
                </a:extLst>
              </a:tr>
              <a:tr h="371078">
                <a:tc>
                  <a:txBody>
                    <a:bodyPr/>
                    <a:lstStyle/>
                    <a:p>
                      <a:pPr algn="ctr" fontAlgn="ctr"/>
                      <a:r>
                        <a:rPr lang="es-MX" sz="1600" b="0" i="0" u="none" strike="noStrike" dirty="0">
                          <a:solidFill>
                            <a:srgbClr val="000000"/>
                          </a:solidFill>
                          <a:effectLst/>
                          <a:latin typeface="Calibri" panose="020F0502020204030204" pitchFamily="34" charset="0"/>
                        </a:rPr>
                        <a:t>Administración</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tc>
                  <a:txBody>
                    <a:bodyPr/>
                    <a:lstStyle/>
                    <a:p>
                      <a:pPr algn="ctr" fontAlgn="ctr"/>
                      <a:r>
                        <a:rPr lang="es-MX" sz="16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2992044329"/>
                  </a:ext>
                </a:extLst>
              </a:tr>
            </a:tbl>
          </a:graphicData>
        </a:graphic>
      </p:graphicFrame>
    </p:spTree>
    <p:extLst>
      <p:ext uri="{BB962C8B-B14F-4D97-AF65-F5344CB8AC3E}">
        <p14:creationId xmlns:p14="http://schemas.microsoft.com/office/powerpoint/2010/main" val="3149910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Resumen de las 3 formas normales</a:t>
            </a:r>
            <a:endParaRPr sz="5333" dirty="0">
              <a:latin typeface="Sweet Sans" panose="02000000000000000000" pitchFamily="50" charset="0"/>
              <a:cs typeface="Sweet Sans" panose="02000000000000000000" pitchFamily="50" charset="0"/>
            </a:endParaRPr>
          </a:p>
        </p:txBody>
      </p:sp>
      <p:pic>
        <p:nvPicPr>
          <p:cNvPr id="2" name="Imagen 1">
            <a:extLst>
              <a:ext uri="{FF2B5EF4-FFF2-40B4-BE49-F238E27FC236}">
                <a16:creationId xmlns:a16="http://schemas.microsoft.com/office/drawing/2014/main" id="{5370B024-63F6-3629-DAC8-C9A768DAD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951" y="259462"/>
            <a:ext cx="1439272" cy="1439272"/>
          </a:xfrm>
          <a:prstGeom prst="rect">
            <a:avLst/>
          </a:prstGeom>
        </p:spPr>
      </p:pic>
    </p:spTree>
    <p:extLst>
      <p:ext uri="{BB962C8B-B14F-4D97-AF65-F5344CB8AC3E}">
        <p14:creationId xmlns:p14="http://schemas.microsoft.com/office/powerpoint/2010/main" val="307837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1850" y="1149021"/>
            <a:ext cx="10515600" cy="2852737"/>
          </a:xfrm>
        </p:spPr>
        <p:txBody>
          <a:bodyPr>
            <a:normAutofit/>
          </a:bodyPr>
          <a:lstStyle/>
          <a:p>
            <a:pPr algn="just">
              <a:lnSpc>
                <a:spcPct val="150000"/>
              </a:lnSpc>
            </a:pPr>
            <a:r>
              <a:rPr lang="es-MX" sz="2800" b="1" dirty="0">
                <a:effectLst/>
                <a:latin typeface="Turnpike" panose="02000607040000020004" pitchFamily="2" charset="0"/>
                <a:ea typeface="Calibri" panose="020F0502020204030204" pitchFamily="34" charset="0"/>
                <a:cs typeface="Times New Roman" panose="02020603050405020304" pitchFamily="18" charset="0"/>
              </a:rPr>
              <a:t>Métodos y Técnicas de Investigación en Campo y Toma de Decisiones Basadas en Datos.</a:t>
            </a:r>
            <a:endParaRPr lang="es-MX" sz="4400" dirty="0">
              <a:latin typeface="Turnpike" panose="02000607040000020004" pitchFamily="2" charset="0"/>
            </a:endParaRPr>
          </a:p>
        </p:txBody>
      </p:sp>
      <p:sp>
        <p:nvSpPr>
          <p:cNvPr id="5" name="Marcador de texto 4">
            <a:extLst>
              <a:ext uri="{FF2B5EF4-FFF2-40B4-BE49-F238E27FC236}">
                <a16:creationId xmlns:a16="http://schemas.microsoft.com/office/drawing/2014/main" id="{AEAB5F00-023C-DFA2-A2D1-0E99B3029185}"/>
              </a:ext>
            </a:extLst>
          </p:cNvPr>
          <p:cNvSpPr>
            <a:spLocks noGrp="1"/>
          </p:cNvSpPr>
          <p:nvPr>
            <p:ph type="body" idx="1"/>
          </p:nvPr>
        </p:nvSpPr>
        <p:spPr/>
        <p:txBody>
          <a:bodyPr/>
          <a:lstStyle/>
          <a:p>
            <a:r>
              <a:rPr lang="es-MX" dirty="0">
                <a:latin typeface="Px Grotesk Regular" panose="02060503030000020004" pitchFamily="18" charset="0"/>
              </a:rPr>
              <a:t>1. Creación y Manejo de Bases de Datos</a:t>
            </a:r>
          </a:p>
        </p:txBody>
      </p:sp>
    </p:spTree>
    <p:extLst>
      <p:ext uri="{BB962C8B-B14F-4D97-AF65-F5344CB8AC3E}">
        <p14:creationId xmlns:p14="http://schemas.microsoft.com/office/powerpoint/2010/main" val="80967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3 Formas Normales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471941"/>
            <a:ext cx="10624127" cy="5020933"/>
          </a:xfrm>
        </p:spPr>
        <p:txBody>
          <a:bodyPr>
            <a:normAutofit fontScale="92500" lnSpcReduction="20000"/>
          </a:bodyPr>
          <a:lstStyle/>
          <a:p>
            <a:pPr marL="0" indent="0" algn="just">
              <a:lnSpc>
                <a:spcPct val="150000"/>
              </a:lnSpc>
              <a:spcBef>
                <a:spcPts val="600"/>
              </a:spcBef>
              <a:buClr>
                <a:schemeClr val="dk1"/>
              </a:buClr>
              <a:buSzPts val="1100"/>
              <a:buNone/>
            </a:pPr>
            <a:r>
              <a:rPr lang="es-MX" sz="1600" dirty="0">
                <a:latin typeface="Px Grotesk Regular" panose="02060503030000020004" pitchFamily="18" charset="0"/>
                <a:sym typeface="Didact Gothic"/>
              </a:rPr>
              <a:t>Primera Forma Normal (1FN): Cada atributo de una tabla debe contener un solo valor. Además, cada fila debe ser única y tener una clave primaria que la identifique de manera única.</a:t>
            </a:r>
          </a:p>
          <a:p>
            <a:pPr marL="0" indent="0" algn="just">
              <a:lnSpc>
                <a:spcPct val="150000"/>
              </a:lnSpc>
              <a:spcBef>
                <a:spcPts val="600"/>
              </a:spcBef>
              <a:buClr>
                <a:schemeClr val="dk1"/>
              </a:buClr>
              <a:buSzPts val="1100"/>
              <a:buNone/>
            </a:pPr>
            <a:endParaRPr lang="es-MX" sz="1600"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r>
              <a:rPr lang="es-MX" sz="1600" dirty="0">
                <a:latin typeface="Px Grotesk Regular" panose="02060503030000020004" pitchFamily="18" charset="0"/>
                <a:sym typeface="Didact Gothic"/>
              </a:rPr>
              <a:t>Segunda Forma Normal (2FN): La tabla debe estar en 1FN y todos los atributos que no forman parte de la clave primaria deben depender funcionalmente de toda la clave primaria. En otras palabras, no puede haber dependencias parciales.</a:t>
            </a:r>
          </a:p>
          <a:p>
            <a:pPr marL="0" indent="0" algn="just">
              <a:lnSpc>
                <a:spcPct val="150000"/>
              </a:lnSpc>
              <a:spcBef>
                <a:spcPts val="600"/>
              </a:spcBef>
              <a:buClr>
                <a:schemeClr val="dk1"/>
              </a:buClr>
              <a:buSzPts val="1100"/>
              <a:buNone/>
            </a:pPr>
            <a:endParaRPr lang="es-MX" sz="1600"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r>
              <a:rPr lang="es-MX" sz="1600" dirty="0">
                <a:latin typeface="Px Grotesk Regular" panose="02060503030000020004" pitchFamily="18" charset="0"/>
                <a:sym typeface="Didact Gothic"/>
              </a:rPr>
              <a:t>Tercera Forma Normal (3FN): La tabla debe estar en 2FN y no debe haber dependencias transitivas. Esto significa que los atributos no clave no deben depender de otros atributos no clave.</a:t>
            </a:r>
          </a:p>
          <a:p>
            <a:pPr marL="0" indent="0" algn="just">
              <a:lnSpc>
                <a:spcPct val="150000"/>
              </a:lnSpc>
              <a:spcBef>
                <a:spcPts val="600"/>
              </a:spcBef>
              <a:buClr>
                <a:schemeClr val="dk1"/>
              </a:buClr>
              <a:buSzPts val="1100"/>
              <a:buNone/>
            </a:pPr>
            <a:endParaRPr lang="es-MX" sz="1600"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r>
              <a:rPr lang="es-MX" sz="1600" dirty="0">
                <a:latin typeface="Px Grotesk Regular" panose="02060503030000020004" pitchFamily="18" charset="0"/>
                <a:sym typeface="Didact Gothic"/>
              </a:rPr>
              <a:t>En resumen, las tres formas normales se utilizan para garantizar que las tablas de una base de datos estén diseñadas de manera eficiente y libre de redundancias. La primera forma normal establece reglas básicas para la organización de una tabla, la segunda forma normal se enfoca en la eliminación de redundancias y la tercera forma normal se enfoca en la eliminación de dependencias transitivas.</a:t>
            </a:r>
          </a:p>
          <a:p>
            <a:pPr marL="0" indent="0" algn="just">
              <a:lnSpc>
                <a:spcPct val="150000"/>
              </a:lnSpc>
              <a:spcBef>
                <a:spcPts val="600"/>
              </a:spcBef>
              <a:buClr>
                <a:schemeClr val="dk1"/>
              </a:buClr>
              <a:buSzPts val="1100"/>
              <a:buNone/>
            </a:pPr>
            <a:r>
              <a:rPr lang="es-MX" sz="1600" dirty="0" err="1">
                <a:latin typeface="Px Grotesk Regular" panose="02060503030000020004" pitchFamily="18" charset="0"/>
              </a:rPr>
              <a:t>Chatgpt</a:t>
            </a:r>
            <a:r>
              <a:rPr lang="es-MX" sz="1600" dirty="0">
                <a:latin typeface="Px Grotesk Regular" panose="02060503030000020004" pitchFamily="18" charset="0"/>
              </a:rPr>
              <a:t>  </a:t>
            </a:r>
            <a:r>
              <a:rPr lang="es-MX" sz="1600" dirty="0">
                <a:latin typeface="Px Grotesk Regular" panose="02060503030000020004" pitchFamily="18" charset="0"/>
                <a:sym typeface="Didact Gothic"/>
              </a:rPr>
              <a:t>Fuente: </a:t>
            </a:r>
            <a:r>
              <a:rPr lang="es-MX" sz="1600" dirty="0">
                <a:latin typeface="Px Grotesk Regular" panose="02060503030000020004" pitchFamily="18" charset="0"/>
                <a:sym typeface="Didact Gothic"/>
                <a:hlinkClick r:id="rId2"/>
              </a:rPr>
              <a:t>https://chat.openai.com/chat</a:t>
            </a:r>
            <a:endParaRPr lang="es-MX" sz="1600"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endParaRPr lang="es-MX" sz="1600"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136046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Los Datos</a:t>
            </a:r>
            <a:endParaRPr sz="5333" dirty="0">
              <a:latin typeface="Sweet Sans" panose="02000000000000000000" pitchFamily="50" charset="0"/>
              <a:cs typeface="Sweet Sans" panose="02000000000000000000" pitchFamily="50" charset="0"/>
            </a:endParaRPr>
          </a:p>
        </p:txBody>
      </p:sp>
      <p:pic>
        <p:nvPicPr>
          <p:cNvPr id="2" name="Imagen 1">
            <a:extLst>
              <a:ext uri="{FF2B5EF4-FFF2-40B4-BE49-F238E27FC236}">
                <a16:creationId xmlns:a16="http://schemas.microsoft.com/office/drawing/2014/main" id="{5370B024-63F6-3629-DAC8-C9A768DAD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951" y="259462"/>
            <a:ext cx="1439272" cy="1439272"/>
          </a:xfrm>
          <a:prstGeom prst="rect">
            <a:avLst/>
          </a:prstGeom>
        </p:spPr>
      </p:pic>
      <p:pic>
        <p:nvPicPr>
          <p:cNvPr id="4" name="Gráfico 3" descr="Bombilla con relleno sólido">
            <a:extLst>
              <a:ext uri="{FF2B5EF4-FFF2-40B4-BE49-F238E27FC236}">
                <a16:creationId xmlns:a16="http://schemas.microsoft.com/office/drawing/2014/main" id="{F6404BB8-D3E2-3CE1-BE05-909AD77B9F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6596" y="3884407"/>
            <a:ext cx="421986" cy="421986"/>
          </a:xfrm>
          <a:prstGeom prst="rect">
            <a:avLst/>
          </a:prstGeom>
        </p:spPr>
      </p:pic>
    </p:spTree>
    <p:extLst>
      <p:ext uri="{BB962C8B-B14F-4D97-AF65-F5344CB8AC3E}">
        <p14:creationId xmlns:p14="http://schemas.microsoft.com/office/powerpoint/2010/main" val="285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¿Qué es un Dato?</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normAutofit fontScale="77500" lnSpcReduction="20000"/>
          </a:bodyPr>
          <a:lstStyle/>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Los datos son, la información (valores o referentes) que recibe el computador a través de distintos medios, y que es manipulada mediante el procesamiento de los algoritmos de programación. Su contenido puede ser prácticamente cualquiera: estadísticas, números, descriptores, que por separado no tienen relevancia para los usuarios del sistema, pero que en conjunto pueden ser interpretados para obtener una información completa y específica.</a:t>
            </a:r>
          </a:p>
          <a:p>
            <a:pPr marL="0" indent="0" algn="just">
              <a:lnSpc>
                <a:spcPct val="150000"/>
              </a:lnSpc>
              <a:spcBef>
                <a:spcPts val="600"/>
              </a:spcBef>
              <a:buClr>
                <a:schemeClr val="dk1"/>
              </a:buClr>
              <a:buSzPts val="1100"/>
              <a:buNone/>
            </a:pPr>
            <a:endParaRPr lang="es-MX"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Fuente: </a:t>
            </a:r>
            <a:r>
              <a:rPr lang="es-MX" dirty="0">
                <a:latin typeface="Px Grotesk Regular" panose="02060503030000020004" pitchFamily="18" charset="0"/>
                <a:sym typeface="Didact Gothic"/>
                <a:hlinkClick r:id="rId2"/>
              </a:rPr>
              <a:t>https://concepto.de/dato-en-informatica/</a:t>
            </a:r>
            <a:endParaRPr lang="es-MX"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endParaRPr lang="es-MX" dirty="0">
              <a:latin typeface="Px Grotesk Regular" panose="02060503030000020004" pitchFamily="18" charset="0"/>
              <a:sym typeface="Didact Gothic"/>
            </a:endParaRP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3719692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1" y="500062"/>
            <a:ext cx="10515600" cy="1325563"/>
          </a:xfrm>
        </p:spPr>
        <p:txBody>
          <a:bodyPr>
            <a:normAutofit/>
          </a:bodyPr>
          <a:lstStyle/>
          <a:p>
            <a:pPr algn="just"/>
            <a:r>
              <a:rPr lang="es-MX" sz="3200" dirty="0">
                <a:latin typeface="Sweet Sans" panose="02000000000000000000" pitchFamily="50" charset="0"/>
                <a:cs typeface="Sweet Sans" panose="02000000000000000000" pitchFamily="50" charset="0"/>
              </a:rPr>
              <a:t>Tipos de Datos que podemos ingresar en una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normAutofit fontScale="92500" lnSpcReduction="20000"/>
          </a:bodyPr>
          <a:lstStyle/>
          <a:p>
            <a:pPr algn="just">
              <a:lnSpc>
                <a:spcPct val="150000"/>
              </a:lnSpc>
              <a:spcBef>
                <a:spcPts val="600"/>
              </a:spcBef>
              <a:buClr>
                <a:schemeClr val="dk1"/>
              </a:buClr>
              <a:buSzPts val="1100"/>
            </a:pPr>
            <a:r>
              <a:rPr lang="es-MX" dirty="0">
                <a:latin typeface="Px Grotesk Regular" panose="02060503030000020004" pitchFamily="18" charset="0"/>
                <a:sym typeface="Didact Gothic"/>
              </a:rPr>
              <a:t>Números.</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Textos.</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Fechas.</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Booleanos o Lógicos.</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Otros.</a:t>
            </a:r>
          </a:p>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Fuente: </a:t>
            </a:r>
            <a:r>
              <a:rPr lang="es-MX" dirty="0">
                <a:latin typeface="Px Grotesk Regular" panose="02060503030000020004" pitchFamily="18" charset="0"/>
                <a:sym typeface="Didact Gothic"/>
                <a:hlinkClick r:id="rId2"/>
              </a:rPr>
              <a:t>http://dbadixit.com/introduccion-los-tipos-dato-las-bases-datos/</a:t>
            </a:r>
            <a:endParaRPr lang="es-MX"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endParaRPr lang="es-MX" dirty="0">
              <a:latin typeface="Px Grotesk Regular" panose="02060503030000020004" pitchFamily="18" charset="0"/>
              <a:sym typeface="Didact Gothic"/>
            </a:endParaRP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194121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1" y="500062"/>
            <a:ext cx="10515600" cy="1325563"/>
          </a:xfrm>
        </p:spPr>
        <p:txBody>
          <a:bodyPr>
            <a:normAutofit/>
          </a:bodyPr>
          <a:lstStyle/>
          <a:p>
            <a:pPr algn="just"/>
            <a:r>
              <a:rPr lang="es-MX" sz="3200" dirty="0">
                <a:latin typeface="Sweet Sans" panose="02000000000000000000" pitchFamily="50" charset="0"/>
                <a:cs typeface="Sweet Sans" panose="02000000000000000000" pitchFamily="50" charset="0"/>
              </a:rPr>
              <a:t>Tipos de Datos que podemos ingresar en una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normAutofit fontScale="62500" lnSpcReduction="20000"/>
          </a:bodyPr>
          <a:lstStyle/>
          <a:p>
            <a:pPr algn="just">
              <a:lnSpc>
                <a:spcPct val="150000"/>
              </a:lnSpc>
              <a:spcBef>
                <a:spcPts val="600"/>
              </a:spcBef>
              <a:buClr>
                <a:schemeClr val="dk1"/>
              </a:buClr>
              <a:buSzPts val="1100"/>
            </a:pPr>
            <a:r>
              <a:rPr lang="es-MX" dirty="0">
                <a:latin typeface="Px Grotesk Regular" panose="02060503030000020004" pitchFamily="18" charset="0"/>
                <a:sym typeface="Didact Gothic"/>
              </a:rPr>
              <a:t>En una base de datos SQL, se pueden ingresar varios tipos de datos, algunos de los cuales son:</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numéricos: incluye enteros, números decimales y valores booleanos (verdadero/falso).</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de caracteres: incluye texto, cadenas de caracteres y valores de fecha/hora.</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binarios: incluye imágenes, sonidos y otros archivos binarios.</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de objeto: incluye objetos JSON y XML.</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espaciales: incluye datos de ubicación geográfica y geometría espacial.</a:t>
            </a:r>
          </a:p>
          <a:p>
            <a:pPr algn="just">
              <a:lnSpc>
                <a:spcPct val="150000"/>
              </a:lnSpc>
              <a:spcBef>
                <a:spcPts val="600"/>
              </a:spcBef>
              <a:buClr>
                <a:schemeClr val="dk1"/>
              </a:buClr>
              <a:buSzPts val="1100"/>
            </a:pPr>
            <a:r>
              <a:rPr lang="es-MX" dirty="0">
                <a:latin typeface="Px Grotesk Regular" panose="02060503030000020004" pitchFamily="18" charset="0"/>
                <a:sym typeface="Didact Gothic"/>
              </a:rPr>
              <a:t>Datos de gran tamaño: incluye datos de gran tamaño como BLOB (</a:t>
            </a:r>
            <a:r>
              <a:rPr lang="es-MX" dirty="0" err="1">
                <a:latin typeface="Px Grotesk Regular" panose="02060503030000020004" pitchFamily="18" charset="0"/>
                <a:sym typeface="Didact Gothic"/>
              </a:rPr>
              <a:t>Binary</a:t>
            </a:r>
            <a:r>
              <a:rPr lang="es-MX" dirty="0">
                <a:latin typeface="Px Grotesk Regular" panose="02060503030000020004" pitchFamily="18" charset="0"/>
                <a:sym typeface="Didact Gothic"/>
              </a:rPr>
              <a:t> </a:t>
            </a:r>
            <a:r>
              <a:rPr lang="es-MX" dirty="0" err="1">
                <a:latin typeface="Px Grotesk Regular" panose="02060503030000020004" pitchFamily="18" charset="0"/>
                <a:sym typeface="Didact Gothic"/>
              </a:rPr>
              <a:t>Large</a:t>
            </a:r>
            <a:r>
              <a:rPr lang="es-MX" dirty="0">
                <a:latin typeface="Px Grotesk Regular" panose="02060503030000020004" pitchFamily="18" charset="0"/>
                <a:sym typeface="Didact Gothic"/>
              </a:rPr>
              <a:t> </a:t>
            </a:r>
            <a:r>
              <a:rPr lang="es-MX" dirty="0" err="1">
                <a:latin typeface="Px Grotesk Regular" panose="02060503030000020004" pitchFamily="18" charset="0"/>
                <a:sym typeface="Didact Gothic"/>
              </a:rPr>
              <a:t>Object</a:t>
            </a:r>
            <a:r>
              <a:rPr lang="es-MX" dirty="0">
                <a:latin typeface="Px Grotesk Regular" panose="02060503030000020004" pitchFamily="18" charset="0"/>
                <a:sym typeface="Didact Gothic"/>
              </a:rPr>
              <a:t>) y CLOB (</a:t>
            </a:r>
            <a:r>
              <a:rPr lang="es-MX" dirty="0" err="1">
                <a:latin typeface="Px Grotesk Regular" panose="02060503030000020004" pitchFamily="18" charset="0"/>
                <a:sym typeface="Didact Gothic"/>
              </a:rPr>
              <a:t>Character</a:t>
            </a:r>
            <a:r>
              <a:rPr lang="es-MX" dirty="0">
                <a:latin typeface="Px Grotesk Regular" panose="02060503030000020004" pitchFamily="18" charset="0"/>
                <a:sym typeface="Didact Gothic"/>
              </a:rPr>
              <a:t> </a:t>
            </a:r>
            <a:r>
              <a:rPr lang="es-MX" dirty="0" err="1">
                <a:latin typeface="Px Grotesk Regular" panose="02060503030000020004" pitchFamily="18" charset="0"/>
                <a:sym typeface="Didact Gothic"/>
              </a:rPr>
              <a:t>Large</a:t>
            </a:r>
            <a:r>
              <a:rPr lang="es-MX" dirty="0">
                <a:latin typeface="Px Grotesk Regular" panose="02060503030000020004" pitchFamily="18" charset="0"/>
                <a:sym typeface="Didact Gothic"/>
              </a:rPr>
              <a:t> </a:t>
            </a:r>
            <a:r>
              <a:rPr lang="es-MX" dirty="0" err="1">
                <a:latin typeface="Px Grotesk Regular" panose="02060503030000020004" pitchFamily="18" charset="0"/>
                <a:sym typeface="Didact Gothic"/>
              </a:rPr>
              <a:t>Object</a:t>
            </a:r>
            <a:r>
              <a:rPr lang="es-MX" dirty="0">
                <a:latin typeface="Px Grotesk Regular" panose="02060503030000020004" pitchFamily="18" charset="0"/>
                <a:sym typeface="Didact Gothic"/>
              </a:rPr>
              <a:t>).</a:t>
            </a:r>
          </a:p>
          <a:p>
            <a:pPr marL="0" indent="0" algn="just">
              <a:lnSpc>
                <a:spcPct val="150000"/>
              </a:lnSpc>
              <a:spcBef>
                <a:spcPts val="600"/>
              </a:spcBef>
              <a:buClr>
                <a:schemeClr val="dk1"/>
              </a:buClr>
              <a:buSzPts val="1100"/>
              <a:buNone/>
            </a:pPr>
            <a:endParaRPr lang="es-MX"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r>
              <a:rPr lang="es-MX" sz="2800" dirty="0" err="1">
                <a:latin typeface="Px Grotesk Regular" panose="02060503030000020004" pitchFamily="18" charset="0"/>
              </a:rPr>
              <a:t>Chatgpt</a:t>
            </a:r>
            <a:r>
              <a:rPr lang="es-MX" sz="2800" dirty="0">
                <a:latin typeface="Px Grotesk Regular" panose="02060503030000020004" pitchFamily="18" charset="0"/>
              </a:rPr>
              <a:t>  </a:t>
            </a:r>
            <a:r>
              <a:rPr lang="es-MX" dirty="0">
                <a:latin typeface="Px Grotesk Regular" panose="02060503030000020004" pitchFamily="18" charset="0"/>
                <a:sym typeface="Didact Gothic"/>
                <a:hlinkClick r:id="rId2"/>
              </a:rPr>
              <a:t>https://chat.openai.com/chat</a:t>
            </a:r>
            <a:endParaRPr lang="es-MX" dirty="0">
              <a:latin typeface="Px Grotesk Regular" panose="02060503030000020004" pitchFamily="18" charset="0"/>
              <a:sym typeface="Didact Gothic"/>
            </a:endParaRPr>
          </a:p>
          <a:p>
            <a:pPr marL="0" indent="0" algn="just">
              <a:lnSpc>
                <a:spcPct val="150000"/>
              </a:lnSpc>
              <a:spcBef>
                <a:spcPts val="600"/>
              </a:spcBef>
              <a:buClr>
                <a:schemeClr val="dk1"/>
              </a:buClr>
              <a:buSzPts val="1100"/>
              <a:buNone/>
            </a:pPr>
            <a:endParaRPr lang="es-MX" dirty="0">
              <a:latin typeface="Px Grotesk Regular" panose="02060503030000020004" pitchFamily="18" charset="0"/>
              <a:sym typeface="Didact Gothic"/>
            </a:endParaRP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135826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¿Qué es una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lstStyle/>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Lo primero que tenemos que mencionar, es que existen múltiples definiciones al respecto, sin embargo, a los fines de esta clase diremos entonces que:</a:t>
            </a:r>
          </a:p>
          <a:p>
            <a:pPr marL="0" indent="0" algn="just">
              <a:lnSpc>
                <a:spcPct val="150000"/>
              </a:lnSpc>
              <a:spcBef>
                <a:spcPts val="600"/>
              </a:spcBef>
              <a:buClr>
                <a:schemeClr val="dk1"/>
              </a:buClr>
              <a:buSzPts val="1100"/>
              <a:buNone/>
            </a:pPr>
            <a:r>
              <a:rPr lang="es-MX" dirty="0">
                <a:latin typeface="Px Grotesk Regular" panose="02060503030000020004" pitchFamily="18" charset="0"/>
                <a:sym typeface="Didact Gothic"/>
              </a:rPr>
              <a:t>“Una Base de Datos (DB – </a:t>
            </a:r>
            <a:r>
              <a:rPr lang="es-MX" dirty="0" err="1">
                <a:latin typeface="Px Grotesk Regular" panose="02060503030000020004" pitchFamily="18" charset="0"/>
                <a:sym typeface="Didact Gothic"/>
              </a:rPr>
              <a:t>Database</a:t>
            </a:r>
            <a:r>
              <a:rPr lang="es-MX" dirty="0">
                <a:latin typeface="Px Grotesk Regular" panose="02060503030000020004" pitchFamily="18" charset="0"/>
                <a:sym typeface="Didact Gothic"/>
              </a:rPr>
              <a:t>), es un conjunto de datos pertenecientes a un mismo contexto y almacenados sistemáticamente para su posterior uso”.</a:t>
            </a: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159641"/>
            <a:ext cx="2036481" cy="410967"/>
          </a:xfrm>
          <a:prstGeom prst="rect">
            <a:avLst/>
          </a:prstGeom>
        </p:spPr>
      </p:pic>
    </p:spTree>
    <p:extLst>
      <p:ext uri="{BB962C8B-B14F-4D97-AF65-F5344CB8AC3E}">
        <p14:creationId xmlns:p14="http://schemas.microsoft.com/office/powerpoint/2010/main" val="4145286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Tipos de Bases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199" y="1825625"/>
            <a:ext cx="10624127" cy="4351338"/>
          </a:xfrm>
        </p:spPr>
        <p:txBody>
          <a:bodyPr/>
          <a:lstStyle/>
          <a:p>
            <a:pPr marL="0" indent="0" algn="just">
              <a:lnSpc>
                <a:spcPct val="150000"/>
              </a:lnSpc>
              <a:spcBef>
                <a:spcPts val="600"/>
              </a:spcBef>
              <a:buClr>
                <a:schemeClr val="dk1"/>
              </a:buClr>
              <a:buSzPts val="1100"/>
              <a:buNone/>
            </a:pPr>
            <a:r>
              <a:rPr lang="es-MX" b="0" i="0" dirty="0">
                <a:effectLst/>
                <a:latin typeface="Px Grotesk Regular" panose="02060503030000020004" pitchFamily="18" charset="0"/>
              </a:rPr>
              <a:t>Las diferentes categorías de bases de datos no son necesariamente excluyentes unas con otras, siendo su más grande diferenciación entre las </a:t>
            </a:r>
            <a:r>
              <a:rPr lang="es-MX" b="1" i="0" dirty="0">
                <a:effectLst/>
                <a:latin typeface="Px Grotesk Regular" panose="02060503030000020004" pitchFamily="18" charset="0"/>
              </a:rPr>
              <a:t>relacionales</a:t>
            </a:r>
            <a:r>
              <a:rPr lang="es-MX" b="0" i="0" dirty="0">
                <a:effectLst/>
                <a:latin typeface="Px Grotesk Regular" panose="02060503030000020004" pitchFamily="18" charset="0"/>
              </a:rPr>
              <a:t> y las </a:t>
            </a:r>
            <a:r>
              <a:rPr lang="es-MX" b="1" dirty="0">
                <a:latin typeface="Px Grotesk Regular" panose="02060503030000020004" pitchFamily="18" charset="0"/>
              </a:rPr>
              <a:t>NO</a:t>
            </a:r>
            <a:r>
              <a:rPr lang="es-MX" b="1" i="0" dirty="0">
                <a:effectLst/>
                <a:latin typeface="Px Grotesk Regular" panose="02060503030000020004" pitchFamily="18" charset="0"/>
              </a:rPr>
              <a:t> relacionales</a:t>
            </a:r>
            <a:r>
              <a:rPr lang="es-MX" b="0" i="0" dirty="0">
                <a:effectLst/>
                <a:latin typeface="Px Grotesk Regular" panose="02060503030000020004" pitchFamily="18" charset="0"/>
              </a:rPr>
              <a:t>.</a:t>
            </a:r>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1891681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Bases de Datos Relacionales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0998" y="1947758"/>
            <a:ext cx="6356231" cy="4351338"/>
          </a:xfrm>
        </p:spPr>
        <p:txBody>
          <a:bodyPr>
            <a:normAutofit fontScale="77500" lnSpcReduction="20000"/>
          </a:bodyPr>
          <a:lstStyle/>
          <a:p>
            <a:pPr algn="just">
              <a:lnSpc>
                <a:spcPct val="120000"/>
              </a:lnSpc>
            </a:pPr>
            <a:r>
              <a:rPr lang="es-MX" b="0" i="0" dirty="0">
                <a:effectLst/>
                <a:latin typeface="Px Grotesk Regular" panose="02060503030000020004" pitchFamily="18" charset="0"/>
              </a:rPr>
              <a:t>Como su nombre lo indica, utilizan el </a:t>
            </a:r>
            <a:r>
              <a:rPr lang="es-MX" b="0" i="0" u="none" strike="noStrike" dirty="0">
                <a:effectLst/>
                <a:latin typeface="Px Grotesk Regular" panose="02060503030000020004" pitchFamily="18" charset="0"/>
              </a:rPr>
              <a:t>modelo relacional</a:t>
            </a:r>
            <a:r>
              <a:rPr lang="es-MX" b="0" i="0" dirty="0">
                <a:effectLst/>
                <a:latin typeface="Px Grotesk Regular" panose="02060503030000020004" pitchFamily="18" charset="0"/>
              </a:rPr>
              <a:t> y siempre es mejor usarlas cuando los datos que vas a utilizar son consistentes y ya tienen una estructura planificada.</a:t>
            </a:r>
          </a:p>
          <a:p>
            <a:pPr algn="just">
              <a:lnSpc>
                <a:spcPct val="120000"/>
              </a:lnSpc>
              <a:buFont typeface="Arial" panose="020B0604020202020204" pitchFamily="34" charset="0"/>
              <a:buChar char="•"/>
            </a:pPr>
            <a:r>
              <a:rPr lang="es-MX" b="0" i="0" dirty="0">
                <a:effectLst/>
                <a:latin typeface="Px Grotesk Regular" panose="02060503030000020004" pitchFamily="18" charset="0"/>
              </a:rPr>
              <a:t>Las bases de datos relacionales funcionan bien con datos estructurados.</a:t>
            </a:r>
          </a:p>
          <a:p>
            <a:pPr algn="just">
              <a:lnSpc>
                <a:spcPct val="120000"/>
              </a:lnSpc>
              <a:buFont typeface="Arial" panose="020B0604020202020204" pitchFamily="34" charset="0"/>
              <a:buChar char="•"/>
            </a:pPr>
            <a:r>
              <a:rPr lang="es-MX" b="0" i="0" dirty="0">
                <a:effectLst/>
                <a:latin typeface="Px Grotesk Regular" panose="02060503030000020004" pitchFamily="18" charset="0"/>
              </a:rPr>
              <a:t>Las organizaciones que tienen muchos datos no estructurados o semiestructurados no deberían considerar una base de datos relacional.</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9" y="147937"/>
            <a:ext cx="2036481" cy="410967"/>
          </a:xfrm>
          <a:prstGeom prst="rect">
            <a:avLst/>
          </a:prstGeom>
        </p:spPr>
      </p:pic>
      <p:pic>
        <p:nvPicPr>
          <p:cNvPr id="2" name="Google Shape;516;p65">
            <a:extLst>
              <a:ext uri="{FF2B5EF4-FFF2-40B4-BE49-F238E27FC236}">
                <a16:creationId xmlns:a16="http://schemas.microsoft.com/office/drawing/2014/main" id="{83A76622-A97C-B774-E1CE-C1273F0CFCA1}"/>
              </a:ext>
            </a:extLst>
          </p:cNvPr>
          <p:cNvPicPr preferRelativeResize="0"/>
          <p:nvPr/>
        </p:nvPicPr>
        <p:blipFill rotWithShape="1">
          <a:blip r:embed="rId3">
            <a:alphaModFix/>
          </a:blip>
          <a:srcRect/>
          <a:stretch/>
        </p:blipFill>
        <p:spPr>
          <a:xfrm>
            <a:off x="7642785" y="1493509"/>
            <a:ext cx="3711015" cy="2629918"/>
          </a:xfrm>
          <a:prstGeom prst="rect">
            <a:avLst/>
          </a:prstGeom>
          <a:noFill/>
          <a:ln>
            <a:noFill/>
          </a:ln>
        </p:spPr>
      </p:pic>
      <p:sp>
        <p:nvSpPr>
          <p:cNvPr id="8" name="CuadroTexto 7">
            <a:extLst>
              <a:ext uri="{FF2B5EF4-FFF2-40B4-BE49-F238E27FC236}">
                <a16:creationId xmlns:a16="http://schemas.microsoft.com/office/drawing/2014/main" id="{CE9E42A4-5DFC-DD98-35A8-A9726280662C}"/>
              </a:ext>
            </a:extLst>
          </p:cNvPr>
          <p:cNvSpPr txBox="1"/>
          <p:nvPr/>
        </p:nvSpPr>
        <p:spPr>
          <a:xfrm>
            <a:off x="8024722" y="4513147"/>
            <a:ext cx="3137859" cy="1477328"/>
          </a:xfrm>
          <a:prstGeom prst="rect">
            <a:avLst/>
          </a:prstGeom>
          <a:noFill/>
        </p:spPr>
        <p:txBody>
          <a:bodyPr wrap="square">
            <a:spAutoFit/>
          </a:bodyPr>
          <a:lstStyle/>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4"/>
              </a:rPr>
              <a:t>MySQL</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5"/>
              </a:rPr>
              <a:t>Microsoft SQL Server</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6"/>
              </a:rPr>
              <a:t>Oracle </a:t>
            </a:r>
            <a:r>
              <a:rPr lang="es-MX" b="0" i="0" u="none" strike="noStrike" dirty="0" err="1">
                <a:solidFill>
                  <a:srgbClr val="0791E6"/>
                </a:solidFill>
                <a:effectLst/>
                <a:latin typeface="Px Grotesk Regular" panose="02060503030000020004" pitchFamily="18" charset="0"/>
                <a:hlinkClick r:id="rId6"/>
              </a:rPr>
              <a:t>Database</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7"/>
              </a:rPr>
              <a:t>PostgreSQL</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8"/>
              </a:rPr>
              <a:t>IBM Db2</a:t>
            </a:r>
            <a:endParaRPr lang="es-MX" b="0" i="0" dirty="0">
              <a:solidFill>
                <a:srgbClr val="273B47"/>
              </a:solidFill>
              <a:effectLst/>
              <a:latin typeface="Px Grotesk Regular" panose="02060503030000020004" pitchFamily="18" charset="0"/>
            </a:endParaRPr>
          </a:p>
        </p:txBody>
      </p:sp>
    </p:spTree>
    <p:extLst>
      <p:ext uri="{BB962C8B-B14F-4D97-AF65-F5344CB8AC3E}">
        <p14:creationId xmlns:p14="http://schemas.microsoft.com/office/powerpoint/2010/main" val="324987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Bases de Datos NO Relacionales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0998" y="1947758"/>
            <a:ext cx="6649530" cy="4351338"/>
          </a:xfrm>
        </p:spPr>
        <p:txBody>
          <a:bodyPr>
            <a:normAutofit fontScale="70000" lnSpcReduction="20000"/>
          </a:bodyPr>
          <a:lstStyle/>
          <a:p>
            <a:pPr algn="just">
              <a:lnSpc>
                <a:spcPct val="120000"/>
              </a:lnSpc>
            </a:pPr>
            <a:r>
              <a:rPr lang="es-MX" b="0" i="0" dirty="0">
                <a:effectLst/>
                <a:latin typeface="Px Grotesk Regular" panose="02060503030000020004" pitchFamily="18" charset="0"/>
              </a:rPr>
              <a:t>A diferencia de las bases de datos relacionales, los datos de una base de datos NO-SQL (</a:t>
            </a:r>
            <a:r>
              <a:rPr lang="es-MX" b="0" i="0" u="none" strike="noStrike" dirty="0" err="1">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Not</a:t>
            </a:r>
            <a:r>
              <a:rPr lang="es-MX" b="0" i="0" u="none" strike="noStrike" dirty="0">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 </a:t>
            </a:r>
            <a:r>
              <a:rPr lang="es-MX" b="0" i="0" u="none" strike="noStrike" dirty="0" err="1">
                <a:solidFill>
                  <a:srgbClr val="0563C1"/>
                </a:solidFill>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Only</a:t>
            </a:r>
            <a:r>
              <a:rPr lang="es-MX" b="0" i="0" u="none" strike="noStrike" dirty="0">
                <a:effectLst/>
                <a:latin typeface="Px Grotesk Regular" panose="02060503030000020004" pitchFamily="18" charset="0"/>
                <a:hlinkClick r:id="rId2">
                  <a:extLst>
                    <a:ext uri="{A12FA001-AC4F-418D-AE19-62706E023703}">
                      <ahyp:hlinkClr xmlns:ahyp="http://schemas.microsoft.com/office/drawing/2018/hyperlinkcolor" val="tx"/>
                    </a:ext>
                  </a:extLst>
                </a:hlinkClick>
              </a:rPr>
              <a:t> SQL</a:t>
            </a:r>
            <a:r>
              <a:rPr lang="es-MX" b="0" i="0" dirty="0">
                <a:effectLst/>
                <a:latin typeface="Px Grotesk Regular" panose="02060503030000020004" pitchFamily="18" charset="0"/>
              </a:rPr>
              <a:t>) son más flexibles en cuanto a consistencia de datos y se han convertido en una opción que intenta solucionar algunas limitaciones que tiene el modelo relacional. Este tipo de bases de datos es excelente para las organizaciones que buscan almacenar datos no estructurados o semiestructurados.</a:t>
            </a:r>
          </a:p>
          <a:p>
            <a:pPr algn="just">
              <a:lnSpc>
                <a:spcPct val="120000"/>
              </a:lnSpc>
            </a:pPr>
            <a:r>
              <a:rPr lang="es-MX" b="0" i="0" dirty="0">
                <a:effectLst/>
                <a:latin typeface="Px Grotesk Regular" panose="02060503030000020004" pitchFamily="18" charset="0"/>
              </a:rPr>
              <a:t>Una de las ventajas de las bases de datos NoSQL es que los desarrolladores pueden realizar cambios en la base de datos sobre la marcha, sin que ello afecte a las aplicaciones que la utilizan.</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56" y="104585"/>
            <a:ext cx="2036481" cy="410967"/>
          </a:xfrm>
          <a:prstGeom prst="rect">
            <a:avLst/>
          </a:prstGeom>
        </p:spPr>
      </p:pic>
      <p:sp>
        <p:nvSpPr>
          <p:cNvPr id="8" name="CuadroTexto 7">
            <a:extLst>
              <a:ext uri="{FF2B5EF4-FFF2-40B4-BE49-F238E27FC236}">
                <a16:creationId xmlns:a16="http://schemas.microsoft.com/office/drawing/2014/main" id="{CE9E42A4-5DFC-DD98-35A8-A9726280662C}"/>
              </a:ext>
            </a:extLst>
          </p:cNvPr>
          <p:cNvSpPr txBox="1"/>
          <p:nvPr/>
        </p:nvSpPr>
        <p:spPr>
          <a:xfrm>
            <a:off x="7929362" y="4625827"/>
            <a:ext cx="3137859" cy="1477328"/>
          </a:xfrm>
          <a:prstGeom prst="rect">
            <a:avLst/>
          </a:prstGeom>
          <a:noFill/>
        </p:spPr>
        <p:txBody>
          <a:bodyPr wrap="square">
            <a:spAutoFit/>
          </a:bodyPr>
          <a:lstStyle/>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4"/>
              </a:rPr>
              <a:t>MongoDB</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5"/>
              </a:rPr>
              <a:t>Redis</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dirty="0">
                <a:solidFill>
                  <a:srgbClr val="273B47"/>
                </a:solidFill>
                <a:effectLst/>
                <a:latin typeface="Px Grotesk Regular" panose="02060503030000020004" pitchFamily="18" charset="0"/>
              </a:rPr>
              <a:t>Apache </a:t>
            </a:r>
            <a:r>
              <a:rPr lang="es-MX" b="0" i="0" dirty="0" err="1">
                <a:solidFill>
                  <a:srgbClr val="273B47"/>
                </a:solidFill>
                <a:effectLst/>
                <a:latin typeface="Px Grotesk Regular" panose="02060503030000020004" pitchFamily="18" charset="0"/>
              </a:rPr>
              <a:t>Cassandra</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u="none" strike="noStrike" dirty="0">
                <a:solidFill>
                  <a:srgbClr val="0791E6"/>
                </a:solidFill>
                <a:effectLst/>
                <a:latin typeface="Px Grotesk Regular" panose="02060503030000020004" pitchFamily="18" charset="0"/>
                <a:hlinkClick r:id="rId6"/>
              </a:rPr>
              <a:t>Apache </a:t>
            </a:r>
            <a:r>
              <a:rPr lang="es-MX" b="0" i="0" u="none" strike="noStrike" dirty="0" err="1">
                <a:solidFill>
                  <a:srgbClr val="0791E6"/>
                </a:solidFill>
                <a:effectLst/>
                <a:latin typeface="Px Grotesk Regular" panose="02060503030000020004" pitchFamily="18" charset="0"/>
                <a:hlinkClick r:id="rId6"/>
              </a:rPr>
              <a:t>CouchDB</a:t>
            </a:r>
            <a:endParaRPr lang="es-MX" b="0" i="0" dirty="0">
              <a:solidFill>
                <a:srgbClr val="273B47"/>
              </a:solidFill>
              <a:effectLst/>
              <a:latin typeface="Px Grotesk Regular" panose="02060503030000020004" pitchFamily="18" charset="0"/>
            </a:endParaRPr>
          </a:p>
          <a:p>
            <a:pPr algn="l">
              <a:buFont typeface="Arial" panose="020B0604020202020204" pitchFamily="34" charset="0"/>
              <a:buChar char="•"/>
            </a:pPr>
            <a:r>
              <a:rPr lang="es-MX" b="0" i="0" dirty="0" err="1">
                <a:solidFill>
                  <a:srgbClr val="273B47"/>
                </a:solidFill>
                <a:effectLst/>
                <a:latin typeface="Px Grotesk Regular" panose="02060503030000020004" pitchFamily="18" charset="0"/>
              </a:rPr>
              <a:t>CouchBase</a:t>
            </a:r>
            <a:endParaRPr lang="es-MX" b="0" i="0" dirty="0">
              <a:solidFill>
                <a:srgbClr val="273B47"/>
              </a:solidFill>
              <a:effectLst/>
              <a:latin typeface="Px Grotesk Regular" panose="02060503030000020004" pitchFamily="18" charset="0"/>
            </a:endParaRPr>
          </a:p>
        </p:txBody>
      </p:sp>
      <p:pic>
        <p:nvPicPr>
          <p:cNvPr id="9" name="Gráfico 8">
            <a:extLst>
              <a:ext uri="{FF2B5EF4-FFF2-40B4-BE49-F238E27FC236}">
                <a16:creationId xmlns:a16="http://schemas.microsoft.com/office/drawing/2014/main" id="{80100893-0D10-8D1D-EC8D-BB139379DA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4248" y="1929672"/>
            <a:ext cx="2094043" cy="528261"/>
          </a:xfrm>
          <a:prstGeom prst="rect">
            <a:avLst/>
          </a:prstGeom>
        </p:spPr>
      </p:pic>
      <p:pic>
        <p:nvPicPr>
          <p:cNvPr id="1028" name="Picture 4" descr="Redis Logo | significado del logotipo, png, vector">
            <a:extLst>
              <a:ext uri="{FF2B5EF4-FFF2-40B4-BE49-F238E27FC236}">
                <a16:creationId xmlns:a16="http://schemas.microsoft.com/office/drawing/2014/main" id="{000C02FC-7B7D-D997-91F9-4E62E2854E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5688" y="1745744"/>
            <a:ext cx="1433784" cy="8961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Cassandra Logo | Apache cassandra, Cassandra, Apache">
            <a:extLst>
              <a:ext uri="{FF2B5EF4-FFF2-40B4-BE49-F238E27FC236}">
                <a16:creationId xmlns:a16="http://schemas.microsoft.com/office/drawing/2014/main" id="{D5380FD0-2577-366E-216F-02A41E611D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5522" y="3088354"/>
            <a:ext cx="3985538" cy="80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51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Ejercicio</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389624" y="1801109"/>
            <a:ext cx="9220202" cy="4351338"/>
          </a:xfrm>
        </p:spPr>
        <p:txBody>
          <a:bodyPr>
            <a:normAutofit fontScale="92500"/>
          </a:bodyPr>
          <a:lstStyle/>
          <a:p>
            <a:pPr algn="just">
              <a:lnSpc>
                <a:spcPct val="120000"/>
              </a:lnSpc>
            </a:pPr>
            <a:r>
              <a:rPr lang="es-MX" b="0" i="0" dirty="0">
                <a:effectLst/>
                <a:latin typeface="Px Grotesk Regular" panose="02060503030000020004" pitchFamily="18" charset="0"/>
              </a:rPr>
              <a:t>Investigar:</a:t>
            </a:r>
          </a:p>
          <a:p>
            <a:pPr lvl="1" algn="just">
              <a:lnSpc>
                <a:spcPct val="120000"/>
              </a:lnSpc>
            </a:pPr>
            <a:r>
              <a:rPr lang="es-MX" b="0" i="0" dirty="0">
                <a:effectLst/>
                <a:latin typeface="Px Grotesk Regular" panose="02060503030000020004" pitchFamily="18" charset="0"/>
              </a:rPr>
              <a:t>¿Qué es un DATO?</a:t>
            </a:r>
          </a:p>
          <a:p>
            <a:pPr lvl="1" algn="just">
              <a:lnSpc>
                <a:spcPct val="120000"/>
              </a:lnSpc>
            </a:pPr>
            <a:r>
              <a:rPr lang="es-MX" b="0" i="0" dirty="0">
                <a:effectLst/>
                <a:latin typeface="Px Grotesk Regular" panose="02060503030000020004" pitchFamily="18" charset="0"/>
              </a:rPr>
              <a:t>¿Cuáles son los tipos de </a:t>
            </a:r>
            <a:r>
              <a:rPr lang="es-MX" b="0" i="0" dirty="0" err="1">
                <a:effectLst/>
                <a:latin typeface="Px Grotesk Regular" panose="02060503030000020004" pitchFamily="18" charset="0"/>
              </a:rPr>
              <a:t>DATO’s</a:t>
            </a:r>
            <a:r>
              <a:rPr lang="es-MX" b="0" i="0" dirty="0">
                <a:effectLst/>
                <a:latin typeface="Px Grotesk Regular" panose="02060503030000020004" pitchFamily="18" charset="0"/>
              </a:rPr>
              <a:t> que podemos almacenar tanto en Bases de Datos Relacionales como NO Relacionales?</a:t>
            </a:r>
          </a:p>
          <a:p>
            <a:pPr algn="just">
              <a:lnSpc>
                <a:spcPct val="120000"/>
              </a:lnSpc>
            </a:pPr>
            <a:endParaRPr lang="es-MX" dirty="0">
              <a:latin typeface="Px Grotesk Regular" panose="02060503030000020004" pitchFamily="18" charset="0"/>
            </a:endParaRPr>
          </a:p>
          <a:p>
            <a:pPr marL="0" indent="0" algn="just">
              <a:lnSpc>
                <a:spcPct val="120000"/>
              </a:lnSpc>
              <a:buNone/>
            </a:pPr>
            <a:r>
              <a:rPr lang="es-MX" dirty="0">
                <a:latin typeface="Px Grotesk Regular" panose="02060503030000020004" pitchFamily="18" charset="0"/>
              </a:rPr>
              <a:t>Herramienta a utilizar: </a:t>
            </a:r>
          </a:p>
          <a:p>
            <a:pPr marL="0" indent="0" algn="just">
              <a:lnSpc>
                <a:spcPct val="120000"/>
              </a:lnSpc>
              <a:buNone/>
            </a:pPr>
            <a:r>
              <a:rPr lang="es-MX" dirty="0">
                <a:latin typeface="Px Grotesk Regular" panose="02060503030000020004" pitchFamily="18" charset="0"/>
                <a:hlinkClick r:id="rId2"/>
              </a:rPr>
              <a:t>https://padlet.com/guillermo_chavez/a5yegxgj7sfbomqa</a:t>
            </a:r>
            <a:endParaRPr lang="es-MX" dirty="0">
              <a:latin typeface="Px Grotesk Regular" panose="02060503030000020004" pitchFamily="18" charset="0"/>
            </a:endParaRPr>
          </a:p>
          <a:p>
            <a:pPr marL="0" indent="0" algn="just">
              <a:lnSpc>
                <a:spcPct val="120000"/>
              </a:lnSpc>
              <a:buNone/>
            </a:pPr>
            <a:endParaRPr lang="es-MX" dirty="0">
              <a:latin typeface="Px Grotesk Regular" panose="02060503030000020004" pitchFamily="18" charset="0"/>
            </a:endParaRPr>
          </a:p>
          <a:p>
            <a:pPr marL="0" indent="0" algn="just">
              <a:lnSpc>
                <a:spcPct val="120000"/>
              </a:lnSpc>
              <a:buNone/>
            </a:pPr>
            <a:endParaRPr lang="es-MX" b="0" i="0" dirty="0">
              <a:effectLst/>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56" y="104585"/>
            <a:ext cx="2036481" cy="410967"/>
          </a:xfrm>
          <a:prstGeom prst="rect">
            <a:avLst/>
          </a:prstGeom>
        </p:spPr>
      </p:pic>
      <p:pic>
        <p:nvPicPr>
          <p:cNvPr id="3" name="Imagen 2" descr="Código QR&#10;&#10;Descripción generada automáticamente">
            <a:extLst>
              <a:ext uri="{FF2B5EF4-FFF2-40B4-BE49-F238E27FC236}">
                <a16:creationId xmlns:a16="http://schemas.microsoft.com/office/drawing/2014/main" id="{95E62888-ECF7-4D40-9B36-3B485BC98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7476" y="5141343"/>
            <a:ext cx="1500995" cy="1500995"/>
          </a:xfrm>
          <a:prstGeom prst="rect">
            <a:avLst/>
          </a:prstGeom>
        </p:spPr>
      </p:pic>
      <p:pic>
        <p:nvPicPr>
          <p:cNvPr id="2050" name="Picture 2" descr="Herramienta: Padlet » Recursos educativos digitales">
            <a:extLst>
              <a:ext uri="{FF2B5EF4-FFF2-40B4-BE49-F238E27FC236}">
                <a16:creationId xmlns:a16="http://schemas.microsoft.com/office/drawing/2014/main" id="{E4871970-550D-FE36-14BD-BE8253815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1590" y="3860680"/>
            <a:ext cx="1108135" cy="110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953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Introducción a Normalización de Datos</a:t>
            </a:r>
            <a:endParaRPr sz="5333" dirty="0">
              <a:latin typeface="Sweet Sans" panose="02000000000000000000" pitchFamily="50" charset="0"/>
              <a:cs typeface="Sweet Sans" panose="02000000000000000000" pitchFamily="50" charset="0"/>
            </a:endParaRPr>
          </a:p>
        </p:txBody>
      </p:sp>
      <p:pic>
        <p:nvPicPr>
          <p:cNvPr id="2" name="Imagen 1">
            <a:extLst>
              <a:ext uri="{FF2B5EF4-FFF2-40B4-BE49-F238E27FC236}">
                <a16:creationId xmlns:a16="http://schemas.microsoft.com/office/drawing/2014/main" id="{5370B024-63F6-3629-DAC8-C9A768DAD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951" y="259462"/>
            <a:ext cx="1439272" cy="14392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de Base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lstStyle/>
          <a:p>
            <a:pPr algn="just">
              <a:lnSpc>
                <a:spcPct val="115000"/>
              </a:lnSpc>
            </a:pPr>
            <a:r>
              <a:rPr lang="es-MX" dirty="0">
                <a:latin typeface="Px Grotesk Regular" panose="02060503030000020004" pitchFamily="18" charset="0"/>
                <a:sym typeface="Helvetica Neue Light"/>
              </a:rPr>
              <a:t>Un modelo de base de datos permite generar la </a:t>
            </a:r>
            <a:r>
              <a:rPr lang="es-MX" dirty="0">
                <a:latin typeface="Px Grotesk Regular" panose="02060503030000020004" pitchFamily="18" charset="0"/>
                <a:sym typeface="Helvetica Neue"/>
              </a:rPr>
              <a:t>estructura lógica </a:t>
            </a:r>
            <a:r>
              <a:rPr lang="es-MX" dirty="0">
                <a:latin typeface="Px Grotesk Regular" panose="02060503030000020004" pitchFamily="18" charset="0"/>
                <a:sym typeface="Helvetica Neue Light"/>
              </a:rPr>
              <a:t>de la base, incluidas las </a:t>
            </a:r>
            <a:r>
              <a:rPr lang="es-MX" dirty="0">
                <a:latin typeface="Px Grotesk Regular" panose="02060503030000020004" pitchFamily="18" charset="0"/>
                <a:sym typeface="Helvetica Neue"/>
              </a:rPr>
              <a:t>relaciones </a:t>
            </a:r>
            <a:r>
              <a:rPr lang="es-MX" dirty="0">
                <a:latin typeface="Px Grotesk Regular" panose="02060503030000020004" pitchFamily="18" charset="0"/>
                <a:sym typeface="Helvetica Neue Light"/>
              </a:rPr>
              <a:t>y </a:t>
            </a:r>
            <a:r>
              <a:rPr lang="es-MX" dirty="0">
                <a:latin typeface="Px Grotesk Regular" panose="02060503030000020004" pitchFamily="18" charset="0"/>
                <a:sym typeface="Helvetica Neue"/>
              </a:rPr>
              <a:t>limitaciones </a:t>
            </a:r>
            <a:r>
              <a:rPr lang="es-MX" dirty="0">
                <a:latin typeface="Px Grotesk Regular" panose="02060503030000020004" pitchFamily="18" charset="0"/>
                <a:sym typeface="Helvetica Neue Light"/>
              </a:rPr>
              <a:t>que determinan </a:t>
            </a:r>
            <a:r>
              <a:rPr lang="es-MX" dirty="0">
                <a:latin typeface="Px Grotesk Regular" panose="02060503030000020004" pitchFamily="18" charset="0"/>
                <a:sym typeface="Helvetica Neue"/>
              </a:rPr>
              <a:t>cómo se almacenan </a:t>
            </a:r>
            <a:r>
              <a:rPr lang="es-MX" dirty="0">
                <a:latin typeface="Px Grotesk Regular" panose="02060503030000020004" pitchFamily="18" charset="0"/>
                <a:sym typeface="Helvetica Neue Light"/>
              </a:rPr>
              <a:t>los datos y </a:t>
            </a:r>
            <a:r>
              <a:rPr lang="es-MX" dirty="0">
                <a:latin typeface="Px Grotesk Regular" panose="02060503030000020004" pitchFamily="18" charset="0"/>
                <a:sym typeface="Helvetica Neue"/>
              </a:rPr>
              <a:t>cómo se accede </a:t>
            </a:r>
            <a:r>
              <a:rPr lang="es-MX" dirty="0">
                <a:latin typeface="Px Grotesk Regular" panose="02060503030000020004" pitchFamily="18" charset="0"/>
                <a:sym typeface="Helvetica Neue Light"/>
              </a:rPr>
              <a:t>a ellos.</a:t>
            </a:r>
          </a:p>
          <a:p>
            <a:endParaRPr lang="es-MX" dirty="0">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88" y="98060"/>
            <a:ext cx="2036481" cy="410967"/>
          </a:xfrm>
          <a:prstGeom prst="rect">
            <a:avLst/>
          </a:prstGeom>
        </p:spPr>
      </p:pic>
      <p:pic>
        <p:nvPicPr>
          <p:cNvPr id="2" name="Picture 2">
            <a:extLst>
              <a:ext uri="{FF2B5EF4-FFF2-40B4-BE49-F238E27FC236}">
                <a16:creationId xmlns:a16="http://schemas.microsoft.com/office/drawing/2014/main" id="{C3B062CE-13E6-4B5F-932E-7C2CA4CB2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413" y="2078966"/>
            <a:ext cx="4205914" cy="338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23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Relacional</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lstStyle/>
          <a:p>
            <a:pPr algn="just">
              <a:lnSpc>
                <a:spcPct val="150000"/>
              </a:lnSpc>
            </a:pPr>
            <a:r>
              <a:rPr lang="es-AR" dirty="0">
                <a:latin typeface="Px Grotesk Regular" panose="02060503030000020004" pitchFamily="18" charset="0"/>
              </a:rPr>
              <a:t>Este tipo de modelo nos permite relacionar diversas tablas dentro de nuestra Base de Datos, a través de un campo en común que poseen ambas tablas. </a:t>
            </a:r>
            <a:endParaRPr lang="es-AR" dirty="0">
              <a:latin typeface="Px Grotesk Regular" panose="02060503030000020004" pitchFamily="18" charset="0"/>
              <a:sym typeface="Didact Gothic"/>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76" y="26109"/>
            <a:ext cx="2036481" cy="410967"/>
          </a:xfrm>
          <a:prstGeom prst="rect">
            <a:avLst/>
          </a:prstGeom>
        </p:spPr>
      </p:pic>
      <p:pic>
        <p:nvPicPr>
          <p:cNvPr id="3" name="Imagen 2">
            <a:extLst>
              <a:ext uri="{FF2B5EF4-FFF2-40B4-BE49-F238E27FC236}">
                <a16:creationId xmlns:a16="http://schemas.microsoft.com/office/drawing/2014/main" id="{B5AB5221-6670-4D3C-8E6A-10C6412F5012}"/>
              </a:ext>
            </a:extLst>
          </p:cNvPr>
          <p:cNvPicPr>
            <a:picLocks noChangeAspect="1"/>
          </p:cNvPicPr>
          <p:nvPr/>
        </p:nvPicPr>
        <p:blipFill>
          <a:blip r:embed="rId3">
            <a:alphaModFix/>
          </a:blip>
          <a:stretch>
            <a:fillRect/>
          </a:stretch>
        </p:blipFill>
        <p:spPr>
          <a:xfrm>
            <a:off x="6190891" y="2147535"/>
            <a:ext cx="5593884" cy="3683922"/>
          </a:xfrm>
          <a:prstGeom prst="rect">
            <a:avLst/>
          </a:prstGeom>
        </p:spPr>
      </p:pic>
    </p:spTree>
    <p:extLst>
      <p:ext uri="{BB962C8B-B14F-4D97-AF65-F5344CB8AC3E}">
        <p14:creationId xmlns:p14="http://schemas.microsoft.com/office/powerpoint/2010/main" val="1989573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Modelo Entidad-Relación</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484517" y="1957753"/>
            <a:ext cx="5165786" cy="4351338"/>
          </a:xfrm>
        </p:spPr>
        <p:txBody>
          <a:bodyPr>
            <a:normAutofit fontScale="92500"/>
          </a:bodyPr>
          <a:lstStyle/>
          <a:p>
            <a:pPr algn="just">
              <a:lnSpc>
                <a:spcPct val="150000"/>
              </a:lnSpc>
            </a:pPr>
            <a:r>
              <a:rPr lang="es-MX" sz="2800" dirty="0">
                <a:latin typeface="Px Grotesk Regular" panose="02060503030000020004" pitchFamily="18" charset="0"/>
                <a:sym typeface="Helvetica Neue Light"/>
              </a:rPr>
              <a:t>El modelo de datos entidad-relación (E-R) está basado en una percepción del mundo real que consiste en un </a:t>
            </a:r>
            <a:r>
              <a:rPr lang="es-MX" sz="2800" dirty="0">
                <a:latin typeface="Px Grotesk Regular" panose="02060503030000020004" pitchFamily="18" charset="0"/>
                <a:sym typeface="Helvetica Neue"/>
              </a:rPr>
              <a:t>conjunto de objetos básicos</a:t>
            </a:r>
            <a:r>
              <a:rPr lang="es-MX" sz="2800" dirty="0">
                <a:latin typeface="Px Grotesk Regular" panose="02060503030000020004" pitchFamily="18" charset="0"/>
                <a:sym typeface="Helvetica Neue Light"/>
              </a:rPr>
              <a:t>, denominados </a:t>
            </a:r>
            <a:r>
              <a:rPr lang="es-MX" sz="2800" dirty="0">
                <a:latin typeface="Px Grotesk Regular" panose="02060503030000020004" pitchFamily="18" charset="0"/>
                <a:sym typeface="Helvetica Neue"/>
              </a:rPr>
              <a:t>entidades</a:t>
            </a:r>
            <a:r>
              <a:rPr lang="es-MX" sz="2800" dirty="0">
                <a:latin typeface="Px Grotesk Regular" panose="02060503030000020004" pitchFamily="18" charset="0"/>
                <a:sym typeface="Helvetica Neue Light"/>
              </a:rPr>
              <a:t>, y de las </a:t>
            </a:r>
            <a:r>
              <a:rPr lang="es-MX" sz="2800" dirty="0">
                <a:latin typeface="Px Grotesk Regular" panose="02060503030000020004" pitchFamily="18" charset="0"/>
                <a:sym typeface="Helvetica Neue"/>
              </a:rPr>
              <a:t>relaciones entre esos objetos</a:t>
            </a:r>
            <a:r>
              <a:rPr lang="es-MX" sz="2800" dirty="0">
                <a:latin typeface="Px Grotesk Regular" panose="02060503030000020004" pitchFamily="18" charset="0"/>
                <a:sym typeface="Helvetica Neue Light"/>
              </a:rPr>
              <a:t>. </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pic>
        <p:nvPicPr>
          <p:cNvPr id="2" name="Picture 2" descr="Resultado de imagen para ejemplo entidad relacion">
            <a:extLst>
              <a:ext uri="{FF2B5EF4-FFF2-40B4-BE49-F238E27FC236}">
                <a16:creationId xmlns:a16="http://schemas.microsoft.com/office/drawing/2014/main" id="{576BAA83-2B97-0CA5-E427-33300DEB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0380" y="2243542"/>
            <a:ext cx="4723420" cy="364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57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251825" y="302772"/>
            <a:ext cx="10515600" cy="1325563"/>
          </a:xfrm>
        </p:spPr>
        <p:txBody>
          <a:bodyPr/>
          <a:lstStyle/>
          <a:p>
            <a:pPr algn="ctr"/>
            <a:r>
              <a:rPr lang="es-MX" dirty="0">
                <a:latin typeface="Sweet Sans" panose="02000000000000000000" pitchFamily="50" charset="0"/>
                <a:cs typeface="Sweet Sans" panose="02000000000000000000" pitchFamily="50" charset="0"/>
              </a:rPr>
              <a:t>Componentes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35" y="97288"/>
            <a:ext cx="2036481" cy="410967"/>
          </a:xfrm>
          <a:prstGeom prst="rect">
            <a:avLst/>
          </a:prstGeom>
        </p:spPr>
      </p:pic>
      <p:sp>
        <p:nvSpPr>
          <p:cNvPr id="8" name="Google Shape;288;p47">
            <a:extLst>
              <a:ext uri="{FF2B5EF4-FFF2-40B4-BE49-F238E27FC236}">
                <a16:creationId xmlns:a16="http://schemas.microsoft.com/office/drawing/2014/main" id="{8F064290-513C-432A-1BBD-A280E795CE52}"/>
              </a:ext>
            </a:extLst>
          </p:cNvPr>
          <p:cNvSpPr txBox="1"/>
          <p:nvPr/>
        </p:nvSpPr>
        <p:spPr>
          <a:xfrm>
            <a:off x="2410279" y="2541564"/>
            <a:ext cx="1482075" cy="870525"/>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b="1" dirty="0">
                <a:latin typeface="Px Grotesk Regular" panose="02060503030000020004" pitchFamily="18" charset="0"/>
                <a:sym typeface="Helvetica Neue Light"/>
              </a:rPr>
              <a:t>Rectángulos: </a:t>
            </a:r>
            <a:r>
              <a:rPr lang="es-AR" sz="1650" dirty="0">
                <a:latin typeface="Px Grotesk Regular" panose="02060503030000020004" pitchFamily="18" charset="0"/>
                <a:sym typeface="Helvetica Neue Light"/>
              </a:rPr>
              <a:t>representan </a:t>
            </a:r>
            <a:r>
              <a:rPr lang="es-AR" sz="1650" dirty="0">
                <a:latin typeface="Px Grotesk Regular" panose="02060503030000020004" pitchFamily="18" charset="0"/>
                <a:sym typeface="Helvetica Neue"/>
              </a:rPr>
              <a:t>conjuntos </a:t>
            </a:r>
            <a:r>
              <a:rPr lang="es-AR" sz="1650" dirty="0">
                <a:latin typeface="Px Grotesk Regular" panose="02060503030000020004" pitchFamily="18" charset="0"/>
                <a:sym typeface="Helvetica Neue Light"/>
              </a:rPr>
              <a:t>de entidades.</a:t>
            </a:r>
            <a:endParaRPr sz="1650" dirty="0">
              <a:latin typeface="Px Grotesk Regular" panose="02060503030000020004" pitchFamily="18" charset="0"/>
              <a:sym typeface="Helvetica Neue Light"/>
            </a:endParaRPr>
          </a:p>
        </p:txBody>
      </p:sp>
      <p:sp>
        <p:nvSpPr>
          <p:cNvPr id="9" name="Google Shape;290;p47">
            <a:extLst>
              <a:ext uri="{FF2B5EF4-FFF2-40B4-BE49-F238E27FC236}">
                <a16:creationId xmlns:a16="http://schemas.microsoft.com/office/drawing/2014/main" id="{94A228B3-A15C-9015-BF6A-DA0C7E78B62C}"/>
              </a:ext>
            </a:extLst>
          </p:cNvPr>
          <p:cNvSpPr txBox="1"/>
          <p:nvPr/>
        </p:nvSpPr>
        <p:spPr>
          <a:xfrm>
            <a:off x="6512305" y="2541564"/>
            <a:ext cx="1940850" cy="1101150"/>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b="1" dirty="0">
                <a:latin typeface="Px Grotesk Regular" panose="02060503030000020004" pitchFamily="18" charset="0"/>
                <a:sym typeface="Helvetica Neue Light"/>
              </a:rPr>
              <a:t>Elipses: </a:t>
            </a:r>
            <a:r>
              <a:rPr lang="es-AR" sz="1650" dirty="0">
                <a:latin typeface="Px Grotesk Regular" panose="02060503030000020004" pitchFamily="18" charset="0"/>
                <a:sym typeface="Helvetica Neue Light"/>
              </a:rPr>
              <a:t>representan </a:t>
            </a:r>
            <a:r>
              <a:rPr lang="es-AR" sz="1650" dirty="0">
                <a:latin typeface="Px Grotesk Regular" panose="02060503030000020004" pitchFamily="18" charset="0"/>
                <a:sym typeface="Helvetica Neue"/>
              </a:rPr>
              <a:t>atributos</a:t>
            </a:r>
            <a:r>
              <a:rPr lang="es-AR" sz="1650" dirty="0">
                <a:latin typeface="Px Grotesk Regular" panose="02060503030000020004" pitchFamily="18" charset="0"/>
                <a:sym typeface="Helvetica Neue Light"/>
              </a:rPr>
              <a:t>, en la mayoría de los casos </a:t>
            </a:r>
            <a:endParaRPr sz="1650" dirty="0">
              <a:latin typeface="Px Grotesk Regular" panose="02060503030000020004" pitchFamily="18" charset="0"/>
              <a:sym typeface="Helvetica Neue Light"/>
            </a:endParaRPr>
          </a:p>
          <a:p>
            <a:pPr algn="ctr">
              <a:lnSpc>
                <a:spcPct val="115000"/>
              </a:lnSpc>
            </a:pPr>
            <a:r>
              <a:rPr lang="es-AR" sz="1650" dirty="0">
                <a:latin typeface="Px Grotesk Regular" panose="02060503030000020004" pitchFamily="18" charset="0"/>
                <a:sym typeface="Helvetica Neue Light"/>
              </a:rPr>
              <a:t>la clave candidata. </a:t>
            </a:r>
            <a:endParaRPr sz="1650" dirty="0">
              <a:latin typeface="Px Grotesk Regular" panose="02060503030000020004" pitchFamily="18" charset="0"/>
              <a:sym typeface="Helvetica Neue Light"/>
            </a:endParaRPr>
          </a:p>
        </p:txBody>
      </p:sp>
      <p:sp>
        <p:nvSpPr>
          <p:cNvPr id="10" name="Google Shape;291;p47">
            <a:extLst>
              <a:ext uri="{FF2B5EF4-FFF2-40B4-BE49-F238E27FC236}">
                <a16:creationId xmlns:a16="http://schemas.microsoft.com/office/drawing/2014/main" id="{9A2F5286-AF02-55B0-1DAD-E07484B8A9BF}"/>
              </a:ext>
            </a:extLst>
          </p:cNvPr>
          <p:cNvSpPr/>
          <p:nvPr/>
        </p:nvSpPr>
        <p:spPr>
          <a:xfrm>
            <a:off x="2562830" y="1766148"/>
            <a:ext cx="1176975" cy="41535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solidFill>
                <a:srgbClr val="00FF00"/>
              </a:solidFill>
              <a:highlight>
                <a:srgbClr val="00FF00"/>
              </a:highlight>
            </a:endParaRPr>
          </a:p>
        </p:txBody>
      </p:sp>
      <p:sp>
        <p:nvSpPr>
          <p:cNvPr id="11" name="Google Shape;292;p47">
            <a:extLst>
              <a:ext uri="{FF2B5EF4-FFF2-40B4-BE49-F238E27FC236}">
                <a16:creationId xmlns:a16="http://schemas.microsoft.com/office/drawing/2014/main" id="{EB2A24C2-E6DA-8EEF-8699-6645BF051B6F}"/>
              </a:ext>
            </a:extLst>
          </p:cNvPr>
          <p:cNvSpPr/>
          <p:nvPr/>
        </p:nvSpPr>
        <p:spPr>
          <a:xfrm>
            <a:off x="6859592" y="1769196"/>
            <a:ext cx="1246275" cy="474525"/>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 name="Google Shape;299;p48">
            <a:extLst>
              <a:ext uri="{FF2B5EF4-FFF2-40B4-BE49-F238E27FC236}">
                <a16:creationId xmlns:a16="http://schemas.microsoft.com/office/drawing/2014/main" id="{E945F39A-9229-AE05-0B62-A5FBCDD94DC6}"/>
              </a:ext>
            </a:extLst>
          </p:cNvPr>
          <p:cNvSpPr txBox="1"/>
          <p:nvPr/>
        </p:nvSpPr>
        <p:spPr>
          <a:xfrm>
            <a:off x="2288306" y="5129353"/>
            <a:ext cx="1829925" cy="1147500"/>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dirty="0">
                <a:latin typeface="Px Grotesk Regular" panose="02060503030000020004" pitchFamily="18" charset="0"/>
                <a:sym typeface="Helvetica Neue Light"/>
              </a:rPr>
              <a:t>Rombos: representan </a:t>
            </a:r>
            <a:r>
              <a:rPr lang="es-AR" sz="1650" dirty="0">
                <a:latin typeface="Px Grotesk Regular" panose="02060503030000020004" pitchFamily="18" charset="0"/>
                <a:sym typeface="Helvetica Neue"/>
              </a:rPr>
              <a:t>acciones </a:t>
            </a:r>
            <a:r>
              <a:rPr lang="es-AR" sz="1650" dirty="0">
                <a:latin typeface="Px Grotesk Regular" panose="02060503030000020004" pitchFamily="18" charset="0"/>
                <a:sym typeface="Helvetica Neue Light"/>
              </a:rPr>
              <a:t>que permiten relaciones  entre tablas</a:t>
            </a:r>
            <a:r>
              <a:rPr lang="es-AR" sz="1200" dirty="0">
                <a:solidFill>
                  <a:srgbClr val="222222"/>
                </a:solidFill>
                <a:latin typeface="Px Grotesk Regular" panose="02060503030000020004" pitchFamily="18" charset="0"/>
                <a:sym typeface="Helvetica Neue Light"/>
              </a:rPr>
              <a:t>.</a:t>
            </a:r>
            <a:endParaRPr sz="1200" dirty="0">
              <a:solidFill>
                <a:srgbClr val="222222"/>
              </a:solidFill>
              <a:latin typeface="Px Grotesk Regular" panose="02060503030000020004" pitchFamily="18" charset="0"/>
              <a:sym typeface="Helvetica Neue Light"/>
            </a:endParaRPr>
          </a:p>
        </p:txBody>
      </p:sp>
      <p:sp>
        <p:nvSpPr>
          <p:cNvPr id="13" name="Google Shape;300;p48">
            <a:extLst>
              <a:ext uri="{FF2B5EF4-FFF2-40B4-BE49-F238E27FC236}">
                <a16:creationId xmlns:a16="http://schemas.microsoft.com/office/drawing/2014/main" id="{44449404-BD4D-47B6-4AB8-03B73AC53576}"/>
              </a:ext>
            </a:extLst>
          </p:cNvPr>
          <p:cNvSpPr txBox="1"/>
          <p:nvPr/>
        </p:nvSpPr>
        <p:spPr>
          <a:xfrm>
            <a:off x="6818755" y="5406328"/>
            <a:ext cx="1634400" cy="870525"/>
          </a:xfrm>
          <a:prstGeom prst="rect">
            <a:avLst/>
          </a:prstGeom>
          <a:noFill/>
          <a:ln>
            <a:noFill/>
          </a:ln>
        </p:spPr>
        <p:txBody>
          <a:bodyPr spcFirstLastPara="1" wrap="square" lIns="68569" tIns="68569" rIns="68569" bIns="68569" anchor="ctr" anchorCtr="0">
            <a:noAutofit/>
          </a:bodyPr>
          <a:lstStyle/>
          <a:p>
            <a:pPr algn="ctr">
              <a:lnSpc>
                <a:spcPct val="115000"/>
              </a:lnSpc>
            </a:pPr>
            <a:r>
              <a:rPr lang="es-AR" sz="1650" dirty="0">
                <a:latin typeface="Px Grotesk Regular" panose="02060503030000020004" pitchFamily="18" charset="0"/>
                <a:sym typeface="Helvetica Neue Light"/>
              </a:rPr>
              <a:t>Líneas: representan la </a:t>
            </a:r>
            <a:r>
              <a:rPr lang="es-AR" sz="1650" dirty="0">
                <a:latin typeface="Px Grotesk Regular" panose="02060503030000020004" pitchFamily="18" charset="0"/>
                <a:sym typeface="Helvetica Neue"/>
              </a:rPr>
              <a:t>unión </a:t>
            </a:r>
            <a:r>
              <a:rPr lang="es-AR" sz="1650" dirty="0">
                <a:latin typeface="Px Grotesk Regular" panose="02060503030000020004" pitchFamily="18" charset="0"/>
                <a:sym typeface="Helvetica Neue Light"/>
              </a:rPr>
              <a:t>entre acciones y entidades.</a:t>
            </a:r>
            <a:endParaRPr sz="1650" dirty="0">
              <a:latin typeface="Px Grotesk Regular" panose="02060503030000020004" pitchFamily="18" charset="0"/>
              <a:sym typeface="Helvetica Neue Light"/>
            </a:endParaRPr>
          </a:p>
        </p:txBody>
      </p:sp>
      <p:sp>
        <p:nvSpPr>
          <p:cNvPr id="14" name="Google Shape;301;p48">
            <a:extLst>
              <a:ext uri="{FF2B5EF4-FFF2-40B4-BE49-F238E27FC236}">
                <a16:creationId xmlns:a16="http://schemas.microsoft.com/office/drawing/2014/main" id="{AD2531F7-944D-6D62-52B1-A8B8244C7180}"/>
              </a:ext>
            </a:extLst>
          </p:cNvPr>
          <p:cNvSpPr/>
          <p:nvPr/>
        </p:nvSpPr>
        <p:spPr>
          <a:xfrm>
            <a:off x="2493530" y="3985865"/>
            <a:ext cx="1246275" cy="532575"/>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cxnSp>
        <p:nvCxnSpPr>
          <p:cNvPr id="15" name="Google Shape;302;p48">
            <a:extLst>
              <a:ext uri="{FF2B5EF4-FFF2-40B4-BE49-F238E27FC236}">
                <a16:creationId xmlns:a16="http://schemas.microsoft.com/office/drawing/2014/main" id="{ABF33662-184A-E25A-F3CD-F73B25AB64C6}"/>
              </a:ext>
            </a:extLst>
          </p:cNvPr>
          <p:cNvCxnSpPr/>
          <p:nvPr/>
        </p:nvCxnSpPr>
        <p:spPr>
          <a:xfrm flipH="1">
            <a:off x="7106755" y="4207811"/>
            <a:ext cx="1058400" cy="593550"/>
          </a:xfrm>
          <a:prstGeom prst="straightConnector1">
            <a:avLst/>
          </a:prstGeom>
          <a:noFill/>
          <a:ln w="38100" cap="flat" cmpd="sng">
            <a:solidFill>
              <a:srgbClr val="00FFFF"/>
            </a:solidFill>
            <a:prstDash val="solid"/>
            <a:round/>
            <a:headEnd type="oval" w="med" len="med"/>
            <a:tailEnd type="oval" w="med" len="med"/>
          </a:ln>
        </p:spPr>
      </p:cxnSp>
    </p:spTree>
    <p:extLst>
      <p:ext uri="{BB962C8B-B14F-4D97-AF65-F5344CB8AC3E}">
        <p14:creationId xmlns:p14="http://schemas.microsoft.com/office/powerpoint/2010/main" val="109911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Modelo Estrella</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3738255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lnSpc>
                <a:spcPct val="110000"/>
              </a:lnSpc>
            </a:pPr>
            <a:r>
              <a:rPr lang="es-MX" sz="2400" b="0" i="0" dirty="0">
                <a:solidFill>
                  <a:srgbClr val="171717"/>
                </a:solidFill>
                <a:effectLst/>
                <a:latin typeface="Px Grotesk Regular" panose="02060503030000020004" pitchFamily="18" charset="0"/>
              </a:rPr>
              <a:t>El </a:t>
            </a:r>
            <a:r>
              <a:rPr lang="es-MX" sz="2400" b="1" i="0" dirty="0">
                <a:solidFill>
                  <a:srgbClr val="171717"/>
                </a:solidFill>
                <a:effectLst/>
                <a:latin typeface="Px Grotesk Regular" panose="02060503030000020004" pitchFamily="18" charset="0"/>
              </a:rPr>
              <a:t>esquema de estrella</a:t>
            </a:r>
            <a:r>
              <a:rPr lang="es-MX" sz="2400" b="0" i="0" dirty="0">
                <a:solidFill>
                  <a:srgbClr val="171717"/>
                </a:solidFill>
                <a:effectLst/>
                <a:latin typeface="Px Grotesk Regular" panose="02060503030000020004" pitchFamily="18" charset="0"/>
              </a:rPr>
              <a:t> es un enfoque de modelado maduro ampliamente adoptado por los almacenes de datos relacionales. Requiere que los modeladores clasifiquen las tablas del modelo como </a:t>
            </a:r>
            <a:r>
              <a:rPr lang="es-MX" sz="2400" b="0" i="1" dirty="0">
                <a:solidFill>
                  <a:srgbClr val="171717"/>
                </a:solidFill>
                <a:effectLst/>
                <a:latin typeface="Px Grotesk Regular" panose="02060503030000020004" pitchFamily="18" charset="0"/>
              </a:rPr>
              <a:t>dimensiones</a:t>
            </a:r>
            <a:r>
              <a:rPr lang="es-MX" sz="2400" b="0" i="0" dirty="0">
                <a:solidFill>
                  <a:srgbClr val="171717"/>
                </a:solidFill>
                <a:effectLst/>
                <a:latin typeface="Px Grotesk Regular" panose="02060503030000020004" pitchFamily="18" charset="0"/>
              </a:rPr>
              <a:t> o </a:t>
            </a:r>
            <a:r>
              <a:rPr lang="es-MX" sz="2400" b="0" i="1" dirty="0">
                <a:solidFill>
                  <a:srgbClr val="171717"/>
                </a:solidFill>
                <a:effectLst/>
                <a:latin typeface="Px Grotesk Regular" panose="02060503030000020004" pitchFamily="18" charset="0"/>
              </a:rPr>
              <a:t>hechos</a:t>
            </a:r>
            <a:r>
              <a:rPr lang="es-MX" sz="2400" b="0" i="0" dirty="0">
                <a:solidFill>
                  <a:srgbClr val="171717"/>
                </a:solidFill>
                <a:effectLst/>
                <a:latin typeface="Px Grotesk Regular" panose="02060503030000020004" pitchFamily="18" charset="0"/>
              </a:rPr>
              <a:t>.</a:t>
            </a:r>
          </a:p>
          <a:p>
            <a:pPr algn="l">
              <a:lnSpc>
                <a:spcPct val="110000"/>
              </a:lnSpc>
            </a:pPr>
            <a:r>
              <a:rPr lang="es-MX" sz="2400" b="0" i="0" dirty="0">
                <a:solidFill>
                  <a:srgbClr val="171717"/>
                </a:solidFill>
                <a:effectLst/>
                <a:latin typeface="Px Grotesk Regular" panose="02060503030000020004" pitchFamily="18" charset="0"/>
              </a:rPr>
              <a:t>Las </a:t>
            </a:r>
            <a:r>
              <a:rPr lang="es-MX" sz="2400" b="1" i="0" dirty="0">
                <a:solidFill>
                  <a:srgbClr val="171717"/>
                </a:solidFill>
                <a:effectLst/>
                <a:latin typeface="Px Grotesk Regular" panose="02060503030000020004" pitchFamily="18" charset="0"/>
              </a:rPr>
              <a:t>tablas de dimensiones</a:t>
            </a:r>
            <a:r>
              <a:rPr lang="es-MX" sz="2400" b="0" i="0" dirty="0">
                <a:solidFill>
                  <a:srgbClr val="171717"/>
                </a:solidFill>
                <a:effectLst/>
                <a:latin typeface="Px Grotesk Regular" panose="02060503030000020004" pitchFamily="18" charset="0"/>
              </a:rPr>
              <a:t> describen entidades empresariales (las </a:t>
            </a:r>
            <a:r>
              <a:rPr lang="es-MX" sz="2400" b="0" i="1" dirty="0">
                <a:solidFill>
                  <a:srgbClr val="171717"/>
                </a:solidFill>
                <a:effectLst/>
                <a:latin typeface="Px Grotesk Regular" panose="02060503030000020004" pitchFamily="18" charset="0"/>
              </a:rPr>
              <a:t>cosas</a:t>
            </a:r>
            <a:r>
              <a:rPr lang="es-MX" sz="2400" b="0" i="0" dirty="0">
                <a:solidFill>
                  <a:srgbClr val="171717"/>
                </a:solidFill>
                <a:effectLst/>
                <a:latin typeface="Px Grotesk Regular" panose="02060503030000020004" pitchFamily="18" charset="0"/>
              </a:rPr>
              <a:t> que se modelan). Las entidades pueden incluir productos, personas, lugares y conceptos, incluido el propio tiempo. La tabla más coherente de un esquema de estrella es una tabla de dimensiones de fecha. Una tabla de dimensiones contiene una columna (o columnas) de clave que actúa como identificador único y columnas descriptivas.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3969181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lnSpc>
                <a:spcPct val="100000"/>
              </a:lnSpc>
            </a:pPr>
            <a:r>
              <a:rPr lang="es-MX" sz="1800" b="0" i="0" dirty="0">
                <a:solidFill>
                  <a:srgbClr val="171717"/>
                </a:solidFill>
                <a:effectLst/>
                <a:latin typeface="Px Grotesk Regular" panose="02060503030000020004" pitchFamily="18" charset="0"/>
              </a:rPr>
              <a:t>Las </a:t>
            </a:r>
            <a:r>
              <a:rPr lang="es-MX" sz="1800" b="1" i="0" dirty="0">
                <a:solidFill>
                  <a:srgbClr val="171717"/>
                </a:solidFill>
                <a:effectLst/>
                <a:latin typeface="Px Grotesk Regular" panose="02060503030000020004" pitchFamily="18" charset="0"/>
              </a:rPr>
              <a:t>tablas de hechos</a:t>
            </a:r>
            <a:r>
              <a:rPr lang="es-MX" sz="1800" b="0" i="0" dirty="0">
                <a:solidFill>
                  <a:srgbClr val="171717"/>
                </a:solidFill>
                <a:effectLst/>
                <a:latin typeface="Px Grotesk Regular" panose="02060503030000020004" pitchFamily="18" charset="0"/>
              </a:rPr>
              <a:t> pueden almacenar observaciones o eventos, y pueden ser pedidos de ventas, existencias, tasas de cambio, temperaturas, etc. Una tabla de hechos contiene columnas de clave de dimensiones relacionadas con las tablas de dimensiones y columnas de medida numéricas. Las columnas de clave de dimensiones determinan la </a:t>
            </a:r>
            <a:r>
              <a:rPr lang="es-MX" sz="1800" b="0" i="1" dirty="0">
                <a:solidFill>
                  <a:srgbClr val="171717"/>
                </a:solidFill>
                <a:effectLst/>
                <a:latin typeface="Px Grotesk Regular" panose="02060503030000020004" pitchFamily="18" charset="0"/>
              </a:rPr>
              <a:t>dimensionalidad</a:t>
            </a:r>
            <a:r>
              <a:rPr lang="es-MX" sz="1800" b="0" i="0" dirty="0">
                <a:solidFill>
                  <a:srgbClr val="171717"/>
                </a:solidFill>
                <a:effectLst/>
                <a:latin typeface="Px Grotesk Regular" panose="02060503030000020004" pitchFamily="18" charset="0"/>
              </a:rPr>
              <a:t> de una tabla de hechos, mientras que los valores de clave de dimensiones determinan la </a:t>
            </a:r>
            <a:r>
              <a:rPr lang="es-MX" sz="1800" b="0" i="1" dirty="0">
                <a:solidFill>
                  <a:srgbClr val="171717"/>
                </a:solidFill>
                <a:effectLst/>
                <a:latin typeface="Px Grotesk Regular" panose="02060503030000020004" pitchFamily="18" charset="0"/>
              </a:rPr>
              <a:t>granularidad</a:t>
            </a:r>
            <a:r>
              <a:rPr lang="es-MX" sz="1800" b="0" i="0" dirty="0">
                <a:solidFill>
                  <a:srgbClr val="171717"/>
                </a:solidFill>
                <a:effectLst/>
                <a:latin typeface="Px Grotesk Regular" panose="02060503030000020004" pitchFamily="18" charset="0"/>
              </a:rPr>
              <a:t> de una tabla de hechos. Por ejemplo, imagine una tabla de hechos diseñada para almacenar objetivos de ventas que tiene dos columnas de clave de dimensiones </a:t>
            </a:r>
            <a:r>
              <a:rPr lang="es-MX" sz="1800" b="1" i="0" dirty="0">
                <a:solidFill>
                  <a:srgbClr val="171717"/>
                </a:solidFill>
                <a:effectLst/>
                <a:latin typeface="Px Grotesk Regular" panose="02060503030000020004" pitchFamily="18" charset="0"/>
              </a:rPr>
              <a:t>Date</a:t>
            </a:r>
            <a:r>
              <a:rPr lang="es-MX" sz="1800" b="0" i="0" dirty="0">
                <a:solidFill>
                  <a:srgbClr val="171717"/>
                </a:solidFill>
                <a:effectLst/>
                <a:latin typeface="Px Grotesk Regular" panose="02060503030000020004" pitchFamily="18" charset="0"/>
              </a:rPr>
              <a:t> y </a:t>
            </a:r>
            <a:r>
              <a:rPr lang="es-MX" sz="1800" b="1" i="0" dirty="0" err="1">
                <a:solidFill>
                  <a:srgbClr val="171717"/>
                </a:solidFill>
                <a:effectLst/>
                <a:latin typeface="Px Grotesk Regular" panose="02060503030000020004" pitchFamily="18" charset="0"/>
              </a:rPr>
              <a:t>ProductKey</a:t>
            </a:r>
            <a:r>
              <a:rPr lang="es-MX" sz="1800" b="0" i="0" dirty="0">
                <a:solidFill>
                  <a:srgbClr val="171717"/>
                </a:solidFill>
                <a:effectLst/>
                <a:latin typeface="Px Grotesk Regular" panose="02060503030000020004" pitchFamily="18" charset="0"/>
              </a:rPr>
              <a:t>. Resulta fácil comprender que la tabla tiene dos dimensiones. Pero la granularidad no se puede determinar sin tener en cuenta los valores de clave de dimensiones. En este ejemplo, imagine que los valores almacenados en la columna </a:t>
            </a:r>
            <a:r>
              <a:rPr lang="es-MX" sz="1800" b="1" i="0" dirty="0">
                <a:solidFill>
                  <a:srgbClr val="171717"/>
                </a:solidFill>
                <a:effectLst/>
                <a:latin typeface="Px Grotesk Regular" panose="02060503030000020004" pitchFamily="18" charset="0"/>
              </a:rPr>
              <a:t>Date</a:t>
            </a:r>
            <a:r>
              <a:rPr lang="es-MX" sz="1800" b="0" i="0" dirty="0">
                <a:solidFill>
                  <a:srgbClr val="171717"/>
                </a:solidFill>
                <a:effectLst/>
                <a:latin typeface="Px Grotesk Regular" panose="02060503030000020004" pitchFamily="18" charset="0"/>
              </a:rPr>
              <a:t> son el primer día de cada mes. En este caso, la granularidad está en el nivel mes-producto.</a:t>
            </a:r>
          </a:p>
          <a:p>
            <a:pPr algn="l">
              <a:lnSpc>
                <a:spcPct val="100000"/>
              </a:lnSpc>
            </a:pPr>
            <a:r>
              <a:rPr lang="es-MX" sz="1800" b="0" i="0" dirty="0">
                <a:solidFill>
                  <a:srgbClr val="171717"/>
                </a:solidFill>
                <a:effectLst/>
                <a:latin typeface="Px Grotesk Regular" panose="02060503030000020004" pitchFamily="18" charset="0"/>
              </a:rPr>
              <a:t>Normalmente, las tablas de dimensiones contienen un número relativamente pequeño de filas. Por el contrario, las tablas de hechos pueden contener un gran número de filas y seguir creciendo con el tiempo.</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2177571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Esquema Estrella</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074" name="Picture 2" descr="Imagen que muestra una ilustración de un esquema de estrella.">
            <a:extLst>
              <a:ext uri="{FF2B5EF4-FFF2-40B4-BE49-F238E27FC236}">
                <a16:creationId xmlns:a16="http://schemas.microsoft.com/office/drawing/2014/main" id="{204AC7C8-00D5-3564-8624-42A73C1C5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752" y="1453498"/>
            <a:ext cx="6837218" cy="466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65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Dimensiones Copo de Nieve</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r>
              <a:rPr lang="es-MX" sz="1600" b="0" i="0" dirty="0">
                <a:solidFill>
                  <a:srgbClr val="171717"/>
                </a:solidFill>
                <a:effectLst/>
                <a:latin typeface="Segoe UI" panose="020B0502040204020203" pitchFamily="34" charset="0"/>
              </a:rPr>
              <a:t>Una </a:t>
            </a:r>
            <a:r>
              <a:rPr lang="es-MX" sz="1600" b="1" i="0" dirty="0">
                <a:solidFill>
                  <a:srgbClr val="171717"/>
                </a:solidFill>
                <a:effectLst/>
                <a:latin typeface="Segoe UI" panose="020B0502040204020203" pitchFamily="34" charset="0"/>
              </a:rPr>
              <a:t>dimensión de copo de nieve</a:t>
            </a:r>
            <a:r>
              <a:rPr lang="es-MX" sz="1600" b="0" i="0" dirty="0">
                <a:solidFill>
                  <a:srgbClr val="171717"/>
                </a:solidFill>
                <a:effectLst/>
                <a:latin typeface="Segoe UI" panose="020B0502040204020203" pitchFamily="34" charset="0"/>
              </a:rPr>
              <a:t> es un conjunto de tablas normalizadas para una sola entidad de negocio. Por ejemplo, Adventure Works clasifica los productos por categoría y subcategoría. Los productos se asignan a subcategorías y, a su vez, las subcategorías se asignan a categorías. En el almacén de datos relacionales de Adventure Works, la dimensión de producto se normaliza y se almacena en tres tablas relacionadas: </a:t>
            </a:r>
            <a:r>
              <a:rPr lang="es-MX" sz="1600" b="1" i="0" dirty="0" err="1">
                <a:solidFill>
                  <a:srgbClr val="171717"/>
                </a:solidFill>
                <a:effectLst/>
                <a:latin typeface="Segoe UI" panose="020B0502040204020203" pitchFamily="34" charset="0"/>
              </a:rPr>
              <a:t>DimProductCategory</a:t>
            </a:r>
            <a:r>
              <a:rPr lang="es-MX" sz="1600" b="0" i="0" dirty="0">
                <a:solidFill>
                  <a:srgbClr val="171717"/>
                </a:solidFill>
                <a:effectLst/>
                <a:latin typeface="Segoe UI" panose="020B0502040204020203" pitchFamily="34" charset="0"/>
              </a:rPr>
              <a:t>, </a:t>
            </a:r>
            <a:r>
              <a:rPr lang="es-MX" sz="1600" b="1" i="0" dirty="0" err="1">
                <a:solidFill>
                  <a:srgbClr val="171717"/>
                </a:solidFill>
                <a:effectLst/>
                <a:latin typeface="Segoe UI" panose="020B0502040204020203" pitchFamily="34" charset="0"/>
              </a:rPr>
              <a:t>DimProductSubcategory</a:t>
            </a:r>
            <a:r>
              <a:rPr lang="es-MX" sz="1600" b="0" i="0" dirty="0">
                <a:solidFill>
                  <a:srgbClr val="171717"/>
                </a:solidFill>
                <a:effectLst/>
                <a:latin typeface="Segoe UI" panose="020B0502040204020203" pitchFamily="34" charset="0"/>
              </a:rPr>
              <a:t> y </a:t>
            </a:r>
            <a:r>
              <a:rPr lang="es-MX" sz="1600" b="1" i="0" dirty="0" err="1">
                <a:solidFill>
                  <a:srgbClr val="171717"/>
                </a:solidFill>
                <a:effectLst/>
                <a:latin typeface="Segoe UI" panose="020B0502040204020203" pitchFamily="34" charset="0"/>
              </a:rPr>
              <a:t>DimProduct</a:t>
            </a:r>
            <a:r>
              <a:rPr lang="es-MX" sz="1600" b="0" i="0" dirty="0">
                <a:solidFill>
                  <a:srgbClr val="171717"/>
                </a:solidFill>
                <a:effectLst/>
                <a:latin typeface="Segoe UI" panose="020B0502040204020203" pitchFamily="34" charset="0"/>
              </a:rPr>
              <a:t>.</a:t>
            </a:r>
          </a:p>
          <a:p>
            <a:pPr marL="0" indent="0" algn="l">
              <a:buNone/>
            </a:pPr>
            <a:r>
              <a:rPr lang="es-MX" sz="1600" b="0" i="0" dirty="0">
                <a:solidFill>
                  <a:srgbClr val="171717"/>
                </a:solidFill>
                <a:effectLst/>
                <a:latin typeface="Segoe UI" panose="020B0502040204020203" pitchFamily="34" charset="0"/>
              </a:rPr>
              <a:t>Si usa su imaginación, puede imaginarse las tablas normalizadas colocadas hacia fuera de la tabla de 	hechos, formando un diseño de copo de nieve.</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4098" name="Picture 2" descr="Imagen que muestra un ejemplo de un diagrama de copo de nieve que consta de tres tablas relacionadas.">
            <a:extLst>
              <a:ext uri="{FF2B5EF4-FFF2-40B4-BE49-F238E27FC236}">
                <a16:creationId xmlns:a16="http://schemas.microsoft.com/office/drawing/2014/main" id="{6023789A-F170-803D-E647-1BA680EC3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982" y="3494036"/>
            <a:ext cx="5843734" cy="299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85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209069" y="2671053"/>
            <a:ext cx="3853873" cy="1182688"/>
          </a:xfrm>
        </p:spPr>
        <p:txBody>
          <a:bodyPr>
            <a:normAutofit fontScale="90000"/>
          </a:bodyPr>
          <a:lstStyle/>
          <a:p>
            <a:pPr algn="ctr"/>
            <a:r>
              <a:rPr lang="es-MX" dirty="0">
                <a:latin typeface="Sweet Sans" panose="02000000000000000000" pitchFamily="50" charset="0"/>
                <a:cs typeface="Sweet Sans" panose="02000000000000000000" pitchFamily="50" charset="0"/>
              </a:rPr>
              <a:t>Dimensiones Copo de Nieve</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
        <p:nvSpPr>
          <p:cNvPr id="6" name="Título 3">
            <a:extLst>
              <a:ext uri="{FF2B5EF4-FFF2-40B4-BE49-F238E27FC236}">
                <a16:creationId xmlns:a16="http://schemas.microsoft.com/office/drawing/2014/main" id="{2E694935-0C2D-AEC5-14E3-22A77F4CD494}"/>
              </a:ext>
            </a:extLst>
          </p:cNvPr>
          <p:cNvSpPr txBox="1">
            <a:spLocks/>
          </p:cNvSpPr>
          <p:nvPr/>
        </p:nvSpPr>
        <p:spPr>
          <a:xfrm>
            <a:off x="129058" y="2739219"/>
            <a:ext cx="3853873" cy="1046356"/>
          </a:xfrm>
          <a:prstGeom prst="rect">
            <a:avLst/>
          </a:prstGeom>
        </p:spPr>
        <p:txBody>
          <a:bodyPr vert="horz" lIns="91440" tIns="45720" rIns="91440" bIns="45720" rtlCol="0" anchor="ctr">
            <a:noAutofit/>
          </a:bodyPr>
          <a:lstStyle>
            <a:lvl1pPr algn="ctr">
              <a:lnSpc>
                <a:spcPct val="90000"/>
              </a:lnSpc>
              <a:spcBef>
                <a:spcPct val="0"/>
              </a:spcBef>
              <a:buNone/>
              <a:defRPr sz="4400">
                <a:latin typeface="Sweet Sans" panose="02000000000000000000" pitchFamily="50" charset="0"/>
                <a:ea typeface="+mj-ea"/>
                <a:cs typeface="Sweet Sans" panose="02000000000000000000" pitchFamily="50" charset="0"/>
              </a:defRPr>
            </a:lvl1pPr>
          </a:lstStyle>
          <a:p>
            <a:r>
              <a:rPr lang="es-MX" sz="4000" dirty="0"/>
              <a:t>MODELO ESTRELLA</a:t>
            </a:r>
          </a:p>
        </p:txBody>
      </p:sp>
      <p:pic>
        <p:nvPicPr>
          <p:cNvPr id="5122" name="Picture 2" descr="Microsoft Excel Logo | significado del logotipo, png, vector">
            <a:extLst>
              <a:ext uri="{FF2B5EF4-FFF2-40B4-BE49-F238E27FC236}">
                <a16:creationId xmlns:a16="http://schemas.microsoft.com/office/drawing/2014/main" id="{4D057873-629C-C4F0-3176-DFA823790C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90" r="15331"/>
          <a:stretch/>
        </p:blipFill>
        <p:spPr bwMode="auto">
          <a:xfrm>
            <a:off x="5303835" y="1703722"/>
            <a:ext cx="1558783" cy="1558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alyzing Data with Power BI - Teorema">
            <a:extLst>
              <a:ext uri="{FF2B5EF4-FFF2-40B4-BE49-F238E27FC236}">
                <a16:creationId xmlns:a16="http://schemas.microsoft.com/office/drawing/2014/main" id="{6C7A79E4-9A68-77D0-8BF5-600046BDE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9739" y="4310232"/>
            <a:ext cx="1558783" cy="168809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9C12FA2E-40FE-62D1-D775-211B82EFCF38}"/>
              </a:ext>
            </a:extLst>
          </p:cNvPr>
          <p:cNvCxnSpPr>
            <a:stCxn id="6" idx="3"/>
            <a:endCxn id="5126" idx="1"/>
          </p:cNvCxnSpPr>
          <p:nvPr/>
        </p:nvCxnSpPr>
        <p:spPr>
          <a:xfrm>
            <a:off x="3982931" y="3262397"/>
            <a:ext cx="1416808" cy="189188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5D5016A0-1FA9-116E-4F33-092413101BC6}"/>
              </a:ext>
            </a:extLst>
          </p:cNvPr>
          <p:cNvCxnSpPr>
            <a:stCxn id="6" idx="3"/>
            <a:endCxn id="5122" idx="1"/>
          </p:cNvCxnSpPr>
          <p:nvPr/>
        </p:nvCxnSpPr>
        <p:spPr>
          <a:xfrm flipV="1">
            <a:off x="3982931" y="2483060"/>
            <a:ext cx="1320904" cy="77933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7D3EA13-6D04-8FC6-A0AF-B73302538FD2}"/>
              </a:ext>
            </a:extLst>
          </p:cNvPr>
          <p:cNvCxnSpPr>
            <a:cxnSpLocks/>
            <a:stCxn id="4" idx="1"/>
            <a:endCxn id="5122" idx="3"/>
          </p:cNvCxnSpPr>
          <p:nvPr/>
        </p:nvCxnSpPr>
        <p:spPr>
          <a:xfrm flipH="1" flipV="1">
            <a:off x="6862618" y="2483060"/>
            <a:ext cx="1346451" cy="77933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ADBAA04-69A7-B9C4-B236-F3DD87D8BC83}"/>
              </a:ext>
            </a:extLst>
          </p:cNvPr>
          <p:cNvCxnSpPr>
            <a:cxnSpLocks/>
            <a:endCxn id="5126" idx="3"/>
          </p:cNvCxnSpPr>
          <p:nvPr/>
        </p:nvCxnSpPr>
        <p:spPr>
          <a:xfrm flipH="1">
            <a:off x="6958522" y="3887930"/>
            <a:ext cx="1167169" cy="126634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ítulo 3">
            <a:extLst>
              <a:ext uri="{FF2B5EF4-FFF2-40B4-BE49-F238E27FC236}">
                <a16:creationId xmlns:a16="http://schemas.microsoft.com/office/drawing/2014/main" id="{995D7BE2-D65C-33C5-8625-4C76BCE6050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dirty="0">
                <a:latin typeface="Sweet Sans" panose="02000000000000000000" pitchFamily="50" charset="0"/>
                <a:cs typeface="Sweet Sans" panose="02000000000000000000" pitchFamily="50" charset="0"/>
              </a:rPr>
              <a:t>¿Por qué es importante?</a:t>
            </a:r>
          </a:p>
        </p:txBody>
      </p:sp>
    </p:spTree>
    <p:extLst>
      <p:ext uri="{BB962C8B-B14F-4D97-AF65-F5344CB8AC3E}">
        <p14:creationId xmlns:p14="http://schemas.microsoft.com/office/powerpoint/2010/main" val="2629211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normAutofit/>
          </a:bodyPr>
          <a:lstStyle/>
          <a:p>
            <a:pPr algn="ctr"/>
            <a:r>
              <a:rPr lang="es-MX" sz="4000" dirty="0">
                <a:latin typeface="Sweet Sans" panose="02000000000000000000" pitchFamily="50" charset="0"/>
                <a:cs typeface="Sweet Sans" panose="02000000000000000000" pitchFamily="50" charset="0"/>
              </a:rPr>
              <a:t>Introducción a Normalización de Datos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296893" y="1457775"/>
            <a:ext cx="11598214" cy="4351338"/>
          </a:xfrm>
        </p:spPr>
        <p:txBody>
          <a:bodyPr>
            <a:noAutofit/>
          </a:bodyPr>
          <a:lstStyle/>
          <a:p>
            <a:pPr marL="186262" indent="0" algn="just">
              <a:lnSpc>
                <a:spcPct val="170000"/>
              </a:lnSpc>
              <a:buNone/>
            </a:pPr>
            <a:r>
              <a:rPr lang="es-MX" sz="1500" dirty="0">
                <a:latin typeface="Px Grotesk Regular" panose="02060503030000020004" pitchFamily="18" charset="0"/>
              </a:rPr>
              <a:t>La normalización es el proceso de organización de datos en una base de datos. Esto incluye crear tablas y establecer relaciones entre dichas tablas de acuerdo con reglas diseñadas tanto para proteger los datos como para que la base de datos sea más flexible al eliminar la redundancia y la dependencia incoherente.</a:t>
            </a:r>
          </a:p>
          <a:p>
            <a:pPr marL="186262" indent="0">
              <a:lnSpc>
                <a:spcPct val="170000"/>
              </a:lnSpc>
              <a:buNone/>
            </a:pPr>
            <a:r>
              <a:rPr lang="es-MX" sz="1500" dirty="0">
                <a:latin typeface="Px Grotesk Regular" panose="02060503030000020004" pitchFamily="18" charset="0"/>
              </a:rPr>
              <a:t>Las bases de datos relacionales se normalizan para: </a:t>
            </a:r>
          </a:p>
          <a:p>
            <a:pPr>
              <a:lnSpc>
                <a:spcPct val="170000"/>
              </a:lnSpc>
              <a:buFont typeface="Arial"/>
              <a:buChar char="•"/>
            </a:pPr>
            <a:r>
              <a:rPr lang="es-MX" sz="1500" dirty="0">
                <a:latin typeface="Px Grotesk Regular" panose="02060503030000020004" pitchFamily="18" charset="0"/>
              </a:rPr>
              <a:t>Minimizar la redundancia de los datos.</a:t>
            </a:r>
          </a:p>
          <a:p>
            <a:pPr>
              <a:lnSpc>
                <a:spcPct val="170000"/>
              </a:lnSpc>
              <a:buFont typeface="Arial"/>
              <a:buChar char="•"/>
            </a:pPr>
            <a:r>
              <a:rPr lang="es-MX" sz="1500" dirty="0">
                <a:latin typeface="Px Grotesk Regular" panose="02060503030000020004" pitchFamily="18" charset="0"/>
              </a:rPr>
              <a:t>Disminuir problemas de actualización de los datos en las tablas.</a:t>
            </a:r>
          </a:p>
          <a:p>
            <a:pPr>
              <a:lnSpc>
                <a:spcPct val="170000"/>
              </a:lnSpc>
              <a:buFont typeface="Arial"/>
              <a:buChar char="•"/>
            </a:pPr>
            <a:r>
              <a:rPr lang="es-MX" sz="1500" dirty="0">
                <a:latin typeface="Px Grotesk Regular" panose="02060503030000020004" pitchFamily="18" charset="0"/>
              </a:rPr>
              <a:t>Proteger la integridad de datos.</a:t>
            </a:r>
          </a:p>
          <a:p>
            <a:pPr marL="186262" indent="0">
              <a:lnSpc>
                <a:spcPct val="170000"/>
              </a:lnSpc>
              <a:buNone/>
            </a:pPr>
            <a:r>
              <a:rPr lang="es-MX" sz="1500" dirty="0">
                <a:latin typeface="Px Grotesk Regular" panose="02060503030000020004" pitchFamily="18" charset="0"/>
              </a:rPr>
              <a:t>En el modelo relacional es frecuente llamar «tabla» a una relación; para que una tabla sea considerada como una relación tiene que cumplir con algunas restricciones: </a:t>
            </a:r>
          </a:p>
          <a:p>
            <a:pPr>
              <a:lnSpc>
                <a:spcPct val="170000"/>
              </a:lnSpc>
              <a:buFont typeface="Arial"/>
              <a:buChar char="•"/>
            </a:pPr>
            <a:r>
              <a:rPr lang="es-MX" sz="1500" dirty="0">
                <a:latin typeface="Px Grotesk Regular" panose="02060503030000020004" pitchFamily="18" charset="0"/>
              </a:rPr>
              <a:t>Cada tabla debe tener su nombre único.  No puede haber dos filas iguales. No se permiten los duplicados. Todos los datos en una columna deben ser del mismo tipo.</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39133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279816" y="256119"/>
            <a:ext cx="10515600" cy="1325563"/>
          </a:xfrm>
        </p:spPr>
        <p:txBody>
          <a:bodyPr/>
          <a:lstStyle/>
          <a:p>
            <a:pPr algn="ctr"/>
            <a:r>
              <a:rPr lang="es-MX" dirty="0">
                <a:latin typeface="Sweet Sans" panose="02000000000000000000" pitchFamily="50" charset="0"/>
                <a:cs typeface="Sweet Sans" panose="02000000000000000000" pitchFamily="50" charset="0"/>
              </a:rPr>
              <a:t>Diagrama E-R</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02" y="97288"/>
            <a:ext cx="2036481" cy="410967"/>
          </a:xfrm>
          <a:prstGeom prst="rect">
            <a:avLst/>
          </a:prstGeom>
        </p:spPr>
      </p:pic>
      <p:pic>
        <p:nvPicPr>
          <p:cNvPr id="2" name="Google Shape;333;p53">
            <a:extLst>
              <a:ext uri="{FF2B5EF4-FFF2-40B4-BE49-F238E27FC236}">
                <a16:creationId xmlns:a16="http://schemas.microsoft.com/office/drawing/2014/main" id="{6F53AE2B-7B67-256F-DC99-F1AE9E157EC1}"/>
              </a:ext>
            </a:extLst>
          </p:cNvPr>
          <p:cNvPicPr preferRelativeResize="0"/>
          <p:nvPr/>
        </p:nvPicPr>
        <p:blipFill>
          <a:blip r:embed="rId3">
            <a:alphaModFix/>
          </a:blip>
          <a:stretch>
            <a:fillRect/>
          </a:stretch>
        </p:blipFill>
        <p:spPr>
          <a:xfrm>
            <a:off x="2076455" y="1879822"/>
            <a:ext cx="7058025" cy="981075"/>
          </a:xfrm>
          <a:prstGeom prst="rect">
            <a:avLst/>
          </a:prstGeom>
          <a:noFill/>
          <a:ln>
            <a:noFill/>
          </a:ln>
        </p:spPr>
      </p:pic>
      <p:sp>
        <p:nvSpPr>
          <p:cNvPr id="3" name="Google Shape;334;p53">
            <a:extLst>
              <a:ext uri="{FF2B5EF4-FFF2-40B4-BE49-F238E27FC236}">
                <a16:creationId xmlns:a16="http://schemas.microsoft.com/office/drawing/2014/main" id="{40ED06F7-BF42-51EA-3980-18E0375BF360}"/>
              </a:ext>
            </a:extLst>
          </p:cNvPr>
          <p:cNvSpPr txBox="1"/>
          <p:nvPr/>
        </p:nvSpPr>
        <p:spPr>
          <a:xfrm>
            <a:off x="2076455" y="2975066"/>
            <a:ext cx="7806600" cy="1160700"/>
          </a:xfrm>
          <a:prstGeom prst="rect">
            <a:avLst/>
          </a:prstGeom>
          <a:noFill/>
          <a:ln>
            <a:noFill/>
          </a:ln>
        </p:spPr>
        <p:txBody>
          <a:bodyPr spcFirstLastPara="1" wrap="square" lIns="91425" tIns="91425" rIns="91425" bIns="91425" anchor="ctr" anchorCtr="0">
            <a:noAutofit/>
          </a:bodyPr>
          <a:lstStyle/>
          <a:p>
            <a:pPr marL="1371566" indent="-342892">
              <a:lnSpc>
                <a:spcPct val="115000"/>
              </a:lnSpc>
              <a:buClr>
                <a:srgbClr val="222222"/>
              </a:buClr>
              <a:buSzPts val="1800"/>
              <a:buFont typeface="Helvetica Neue Light"/>
              <a:buChar char="●"/>
            </a:pPr>
            <a:r>
              <a:rPr lang="es-AR" sz="1650" dirty="0">
                <a:latin typeface="Px Grotesk Regular" panose="02060503030000020004" pitchFamily="18" charset="0"/>
                <a:sym typeface="Helvetica Neue Light"/>
              </a:rPr>
              <a:t>Implementar todos los componentes del diagrama.</a:t>
            </a:r>
            <a:endParaRPr sz="1650" dirty="0">
              <a:latin typeface="Px Grotesk Regular" panose="02060503030000020004" pitchFamily="18" charset="0"/>
              <a:sym typeface="Helvetica Neue Light"/>
            </a:endParaRPr>
          </a:p>
          <a:p>
            <a:pPr marL="1371566" indent="-342892">
              <a:lnSpc>
                <a:spcPct val="115000"/>
              </a:lnSpc>
              <a:buClr>
                <a:srgbClr val="222222"/>
              </a:buClr>
              <a:buSzPts val="1800"/>
              <a:buFont typeface="Helvetica Neue Light"/>
              <a:buChar char="●"/>
            </a:pPr>
            <a:r>
              <a:rPr lang="es-AR" sz="1650" dirty="0">
                <a:latin typeface="Px Grotesk Regular" panose="02060503030000020004" pitchFamily="18" charset="0"/>
                <a:sym typeface="Helvetica Neue Light"/>
              </a:rPr>
              <a:t>Identificar los tipos de relación que se dan.</a:t>
            </a:r>
            <a:endParaRPr sz="1650" dirty="0">
              <a:latin typeface="Px Grotesk Regular" panose="02060503030000020004" pitchFamily="18" charset="0"/>
              <a:sym typeface="Helvetica Neue Light"/>
            </a:endParaRPr>
          </a:p>
        </p:txBody>
      </p:sp>
      <p:sp>
        <p:nvSpPr>
          <p:cNvPr id="5" name="CuadroTexto 4">
            <a:extLst>
              <a:ext uri="{FF2B5EF4-FFF2-40B4-BE49-F238E27FC236}">
                <a16:creationId xmlns:a16="http://schemas.microsoft.com/office/drawing/2014/main" id="{F932B927-65AD-3CED-0227-6FD00790EF6A}"/>
              </a:ext>
            </a:extLst>
          </p:cNvPr>
          <p:cNvSpPr txBox="1"/>
          <p:nvPr/>
        </p:nvSpPr>
        <p:spPr>
          <a:xfrm>
            <a:off x="2016068" y="4644663"/>
            <a:ext cx="5100723" cy="600164"/>
          </a:xfrm>
          <a:prstGeom prst="rect">
            <a:avLst/>
          </a:prstGeom>
          <a:noFill/>
        </p:spPr>
        <p:txBody>
          <a:bodyPr wrap="square">
            <a:spAutoFit/>
          </a:bodyPr>
          <a:lstStyle/>
          <a:p>
            <a:r>
              <a:rPr lang="es-AR" sz="1650" b="1" dirty="0">
                <a:latin typeface="Px Grotesk Regular" panose="02060503030000020004" pitchFamily="18" charset="0"/>
                <a:sym typeface="Helvetica Neue"/>
              </a:rPr>
              <a:t>Herramienta a utilizar: </a:t>
            </a:r>
            <a:r>
              <a:rPr lang="es-AR" sz="1650" dirty="0">
                <a:latin typeface="Px Grotesk Regular" panose="02060503030000020004" pitchFamily="18" charset="0"/>
                <a:sym typeface="Helvetica Neue"/>
                <a:hlinkClick r:id="rId4"/>
              </a:rPr>
              <a:t>https://app.diagrams.</a:t>
            </a:r>
            <a:r>
              <a:rPr lang="es-AR" sz="1650">
                <a:latin typeface="Px Grotesk Regular" panose="02060503030000020004" pitchFamily="18" charset="0"/>
                <a:sym typeface="Helvetica Neue"/>
                <a:hlinkClick r:id="rId4"/>
              </a:rPr>
              <a:t>net/</a:t>
            </a:r>
            <a:endParaRPr lang="es-AR" sz="1650">
              <a:latin typeface="Px Grotesk Regular" panose="02060503030000020004" pitchFamily="18" charset="0"/>
              <a:sym typeface="Helvetica Neue"/>
            </a:endParaRPr>
          </a:p>
          <a:p>
            <a:r>
              <a:rPr lang="es-AR" sz="1650">
                <a:latin typeface="Px Grotesk Regular" panose="02060503030000020004" pitchFamily="18" charset="0"/>
                <a:sym typeface="Helvetica Neue"/>
              </a:rPr>
              <a:t> </a:t>
            </a:r>
            <a:endParaRPr lang="es-ES" sz="1650" dirty="0">
              <a:latin typeface="Px Grotesk Regular" panose="02060503030000020004" pitchFamily="18" charset="0"/>
            </a:endParaRPr>
          </a:p>
        </p:txBody>
      </p:sp>
      <p:pic>
        <p:nvPicPr>
          <p:cNvPr id="6" name="Imagen 5">
            <a:extLst>
              <a:ext uri="{FF2B5EF4-FFF2-40B4-BE49-F238E27FC236}">
                <a16:creationId xmlns:a16="http://schemas.microsoft.com/office/drawing/2014/main" id="{B7B28FB7-FC7B-36B8-C875-B9BD030045B8}"/>
              </a:ext>
            </a:extLst>
          </p:cNvPr>
          <p:cNvPicPr>
            <a:picLocks noChangeAspect="1"/>
          </p:cNvPicPr>
          <p:nvPr/>
        </p:nvPicPr>
        <p:blipFill>
          <a:blip r:embed="rId5"/>
          <a:stretch>
            <a:fillRect/>
          </a:stretch>
        </p:blipFill>
        <p:spPr>
          <a:xfrm>
            <a:off x="4430646" y="5375071"/>
            <a:ext cx="2157958" cy="657602"/>
          </a:xfrm>
          <a:prstGeom prst="rect">
            <a:avLst/>
          </a:prstGeom>
        </p:spPr>
      </p:pic>
    </p:spTree>
    <p:extLst>
      <p:ext uri="{BB962C8B-B14F-4D97-AF65-F5344CB8AC3E}">
        <p14:creationId xmlns:p14="http://schemas.microsoft.com/office/powerpoint/2010/main" val="4223614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Objetivo: Formato Tabular</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34210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Formato Tabular</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algn="l"/>
            <a:r>
              <a:rPr lang="es-MX" sz="1600" b="0" i="0" dirty="0">
                <a:solidFill>
                  <a:srgbClr val="171717"/>
                </a:solidFill>
                <a:effectLst/>
                <a:latin typeface="Px Grotesk Regular" panose="02060503030000020004" pitchFamily="18" charset="0"/>
              </a:rPr>
              <a:t>El formato tabular es la manera ideal de colocar los datos en la hoja de cálculo con el que podemos sacar todo el potencial de las tablas dinámicas y a los gráficos y otros tipos de análisis de datos.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25AA13F5-A50A-3A85-F4C4-8B71B9F44247}"/>
              </a:ext>
            </a:extLst>
          </p:cNvPr>
          <p:cNvPicPr>
            <a:picLocks noChangeAspect="1"/>
          </p:cNvPicPr>
          <p:nvPr/>
        </p:nvPicPr>
        <p:blipFill>
          <a:blip r:embed="rId3"/>
          <a:stretch>
            <a:fillRect/>
          </a:stretch>
        </p:blipFill>
        <p:spPr>
          <a:xfrm>
            <a:off x="982808" y="2444061"/>
            <a:ext cx="4791744" cy="3867690"/>
          </a:xfrm>
          <a:prstGeom prst="rect">
            <a:avLst/>
          </a:prstGeom>
        </p:spPr>
      </p:pic>
    </p:spTree>
    <p:extLst>
      <p:ext uri="{BB962C8B-B14F-4D97-AF65-F5344CB8AC3E}">
        <p14:creationId xmlns:p14="http://schemas.microsoft.com/office/powerpoint/2010/main" val="789643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Características del Formato Tabular</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838200" y="1690688"/>
            <a:ext cx="10624127" cy="4351338"/>
          </a:xfrm>
        </p:spPr>
        <p:txBody>
          <a:bodyPr>
            <a:normAutofit/>
          </a:bodyPr>
          <a:lstStyle/>
          <a:p>
            <a:pPr marL="0" indent="0" algn="l">
              <a:buNone/>
            </a:pPr>
            <a:r>
              <a:rPr lang="es-MX" sz="2000" b="0" i="0" dirty="0">
                <a:solidFill>
                  <a:srgbClr val="171717"/>
                </a:solidFill>
                <a:effectLst/>
                <a:latin typeface="Px Grotesk Regular" panose="02060503030000020004" pitchFamily="18" charset="0"/>
              </a:rPr>
              <a:t>Además de contener un registro por fila, el este formato se caracteriza:</a:t>
            </a:r>
          </a:p>
          <a:p>
            <a:pPr algn="l"/>
            <a:endParaRPr lang="es-MX" sz="2000" b="0" i="0" dirty="0">
              <a:solidFill>
                <a:srgbClr val="171717"/>
              </a:solidFill>
              <a:effectLst/>
              <a:latin typeface="Px Grotesk Regular" panose="02060503030000020004" pitchFamily="18" charset="0"/>
            </a:endParaRPr>
          </a:p>
          <a:p>
            <a:pPr algn="l"/>
            <a:r>
              <a:rPr lang="es-MX" sz="2000" b="0" i="0" dirty="0">
                <a:solidFill>
                  <a:srgbClr val="171717"/>
                </a:solidFill>
                <a:effectLst/>
                <a:latin typeface="Px Grotesk Regular" panose="02060503030000020004" pitchFamily="18" charset="0"/>
              </a:rPr>
              <a:t>Cada columna contiene el mismo tipo de datos y siempre el mismo. Por ejemplo, fechas, números de pedido, cantidad, vendedor, etc.</a:t>
            </a:r>
          </a:p>
          <a:p>
            <a:pPr algn="l"/>
            <a:r>
              <a:rPr lang="es-MX" sz="2000" b="0" i="0" dirty="0">
                <a:solidFill>
                  <a:srgbClr val="171717"/>
                </a:solidFill>
                <a:effectLst/>
                <a:latin typeface="Px Grotesk Regular" panose="02060503030000020004" pitchFamily="18" charset="0"/>
              </a:rPr>
              <a:t>No contiene filas en blanco. Las filas en blanco no te impedirán trabajar, pero sí te lo pondrán más difícil, sobre todo cuando tengas que seleccionar la región de celdas actual o crear una fórmula.</a:t>
            </a:r>
          </a:p>
          <a:p>
            <a:pPr algn="l"/>
            <a:r>
              <a:rPr lang="es-MX" sz="2000" b="0" i="0" dirty="0">
                <a:solidFill>
                  <a:srgbClr val="171717"/>
                </a:solidFill>
                <a:effectLst/>
                <a:latin typeface="Px Grotesk Regular" panose="02060503030000020004" pitchFamily="18" charset="0"/>
              </a:rPr>
              <a:t>Todas las columnas contienen encabezados y deben estar en la misma fila y solo en una fila. No es necesario que estén en la parte superior del rango aunque sí es recomendable.</a:t>
            </a:r>
          </a:p>
          <a:p>
            <a:pPr algn="l"/>
            <a:r>
              <a:rPr lang="es-MX" sz="2000" b="0" i="0" dirty="0">
                <a:solidFill>
                  <a:srgbClr val="171717"/>
                </a:solidFill>
                <a:effectLst/>
                <a:latin typeface="Px Grotesk Regular" panose="02060503030000020004" pitchFamily="18" charset="0"/>
              </a:rPr>
              <a:t>Los datos no contienen subtotales o sumas parciales. Esos cálculos se harán a la hora de analizar los datos.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Tree>
    <p:extLst>
      <p:ext uri="{BB962C8B-B14F-4D97-AF65-F5344CB8AC3E}">
        <p14:creationId xmlns:p14="http://schemas.microsoft.com/office/powerpoint/2010/main" val="4068720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¿Qué vemos aquí?</a:t>
            </a:r>
          </a:p>
        </p:txBody>
      </p:sp>
      <p:sp>
        <p:nvSpPr>
          <p:cNvPr id="11" name="Marcador de texto 10">
            <a:extLst>
              <a:ext uri="{FF2B5EF4-FFF2-40B4-BE49-F238E27FC236}">
                <a16:creationId xmlns:a16="http://schemas.microsoft.com/office/drawing/2014/main" id="{622B91A8-884A-180B-2FB0-5B0EE95B4461}"/>
              </a:ext>
            </a:extLst>
          </p:cNvPr>
          <p:cNvSpPr>
            <a:spLocks noGrp="1"/>
          </p:cNvSpPr>
          <p:nvPr>
            <p:ph type="body" sz="quarter" idx="3"/>
          </p:nvPr>
        </p:nvSpPr>
        <p:spPr>
          <a:xfrm>
            <a:off x="6301597" y="1963640"/>
            <a:ext cx="5183188" cy="3164556"/>
          </a:xfrm>
        </p:spPr>
        <p:txBody>
          <a:bodyPr>
            <a:normAutofit/>
          </a:bodyPr>
          <a:lstStyle/>
          <a:p>
            <a:pPr algn="just">
              <a:lnSpc>
                <a:spcPct val="170000"/>
              </a:lnSpc>
            </a:pPr>
            <a:r>
              <a:rPr lang="es-MX" dirty="0">
                <a:latin typeface="Px Grotesk Regular" panose="02060503030000020004" pitchFamily="18" charset="0"/>
              </a:rPr>
              <a:t>Cada fila representa un pedido (una transacción) y tiene los datos relacionados con ese pedido en una sola fila. Puede parecer algo obvio, pero te aseguro que no lo es.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8" name="Imagen 7">
            <a:extLst>
              <a:ext uri="{FF2B5EF4-FFF2-40B4-BE49-F238E27FC236}">
                <a16:creationId xmlns:a16="http://schemas.microsoft.com/office/drawing/2014/main" id="{1A06E923-9173-592F-D41F-78388ED06268}"/>
              </a:ext>
            </a:extLst>
          </p:cNvPr>
          <p:cNvPicPr>
            <a:picLocks noChangeAspect="1"/>
          </p:cNvPicPr>
          <p:nvPr/>
        </p:nvPicPr>
        <p:blipFill>
          <a:blip r:embed="rId3"/>
          <a:stretch>
            <a:fillRect/>
          </a:stretch>
        </p:blipFill>
        <p:spPr>
          <a:xfrm>
            <a:off x="47445" y="1819178"/>
            <a:ext cx="6124755" cy="4062617"/>
          </a:xfrm>
          <a:prstGeom prst="rect">
            <a:avLst/>
          </a:prstGeom>
        </p:spPr>
      </p:pic>
    </p:spTree>
    <p:extLst>
      <p:ext uri="{BB962C8B-B14F-4D97-AF65-F5344CB8AC3E}">
        <p14:creationId xmlns:p14="http://schemas.microsoft.com/office/powerpoint/2010/main" val="268072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Ejemplos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6" name="Imagen 5">
            <a:extLst>
              <a:ext uri="{FF2B5EF4-FFF2-40B4-BE49-F238E27FC236}">
                <a16:creationId xmlns:a16="http://schemas.microsoft.com/office/drawing/2014/main" id="{270CDDDC-262B-7A49-8724-CC702BB18474}"/>
              </a:ext>
            </a:extLst>
          </p:cNvPr>
          <p:cNvPicPr>
            <a:picLocks noChangeAspect="1"/>
          </p:cNvPicPr>
          <p:nvPr/>
        </p:nvPicPr>
        <p:blipFill>
          <a:blip r:embed="rId3"/>
          <a:stretch>
            <a:fillRect/>
          </a:stretch>
        </p:blipFill>
        <p:spPr>
          <a:xfrm>
            <a:off x="2276290" y="1389370"/>
            <a:ext cx="6759526" cy="4648603"/>
          </a:xfrm>
          <a:prstGeom prst="rect">
            <a:avLst/>
          </a:prstGeom>
        </p:spPr>
      </p:pic>
    </p:spTree>
    <p:extLst>
      <p:ext uri="{BB962C8B-B14F-4D97-AF65-F5344CB8AC3E}">
        <p14:creationId xmlns:p14="http://schemas.microsoft.com/office/powerpoint/2010/main" val="1640011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Ejemplos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CABD8D1A-EEDD-7AF1-0EBF-569EB4EBCA18}"/>
              </a:ext>
            </a:extLst>
          </p:cNvPr>
          <p:cNvPicPr>
            <a:picLocks noChangeAspect="1"/>
          </p:cNvPicPr>
          <p:nvPr/>
        </p:nvPicPr>
        <p:blipFill>
          <a:blip r:embed="rId3"/>
          <a:stretch>
            <a:fillRect/>
          </a:stretch>
        </p:blipFill>
        <p:spPr>
          <a:xfrm>
            <a:off x="2184789" y="1433895"/>
            <a:ext cx="8411749" cy="4858428"/>
          </a:xfrm>
          <a:prstGeom prst="rect">
            <a:avLst/>
          </a:prstGeom>
        </p:spPr>
      </p:pic>
    </p:spTree>
    <p:extLst>
      <p:ext uri="{BB962C8B-B14F-4D97-AF65-F5344CB8AC3E}">
        <p14:creationId xmlns:p14="http://schemas.microsoft.com/office/powerpoint/2010/main" val="2538872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Ejemplos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5" name="Imagen 4">
            <a:extLst>
              <a:ext uri="{FF2B5EF4-FFF2-40B4-BE49-F238E27FC236}">
                <a16:creationId xmlns:a16="http://schemas.microsoft.com/office/drawing/2014/main" id="{515F1A9D-8B33-7495-A2A4-30B7C5DB4AFE}"/>
              </a:ext>
            </a:extLst>
          </p:cNvPr>
          <p:cNvPicPr>
            <a:picLocks noChangeAspect="1"/>
          </p:cNvPicPr>
          <p:nvPr/>
        </p:nvPicPr>
        <p:blipFill>
          <a:blip r:embed="rId3"/>
          <a:stretch>
            <a:fillRect/>
          </a:stretch>
        </p:blipFill>
        <p:spPr>
          <a:xfrm>
            <a:off x="1797761" y="1690688"/>
            <a:ext cx="8411749" cy="3839111"/>
          </a:xfrm>
          <a:prstGeom prst="rect">
            <a:avLst/>
          </a:prstGeom>
        </p:spPr>
      </p:pic>
    </p:spTree>
    <p:extLst>
      <p:ext uri="{BB962C8B-B14F-4D97-AF65-F5344CB8AC3E}">
        <p14:creationId xmlns:p14="http://schemas.microsoft.com/office/powerpoint/2010/main" val="3275697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p:txBody>
          <a:bodyPr/>
          <a:lstStyle/>
          <a:p>
            <a:pPr algn="ctr"/>
            <a:r>
              <a:rPr lang="es-MX" dirty="0">
                <a:latin typeface="Sweet Sans" panose="02000000000000000000" pitchFamily="50" charset="0"/>
                <a:cs typeface="Sweet Sans" panose="02000000000000000000" pitchFamily="50" charset="0"/>
              </a:rPr>
              <a:t>Ejemplos*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D2DE74C7-72BB-2737-C27D-274EB8292195}"/>
              </a:ext>
            </a:extLst>
          </p:cNvPr>
          <p:cNvPicPr>
            <a:picLocks noChangeAspect="1"/>
          </p:cNvPicPr>
          <p:nvPr/>
        </p:nvPicPr>
        <p:blipFill>
          <a:blip r:embed="rId3"/>
          <a:stretch>
            <a:fillRect/>
          </a:stretch>
        </p:blipFill>
        <p:spPr>
          <a:xfrm>
            <a:off x="1737704" y="1963640"/>
            <a:ext cx="8716591" cy="3191320"/>
          </a:xfrm>
          <a:prstGeom prst="rect">
            <a:avLst/>
          </a:prstGeom>
        </p:spPr>
      </p:pic>
    </p:spTree>
    <p:extLst>
      <p:ext uri="{BB962C8B-B14F-4D97-AF65-F5344CB8AC3E}">
        <p14:creationId xmlns:p14="http://schemas.microsoft.com/office/powerpoint/2010/main" val="3428277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Recordatorio de Fórmulas en</a:t>
            </a:r>
            <a:br>
              <a:rPr lang="es-ES" sz="5333" dirty="0">
                <a:latin typeface="Sweet Sans" panose="02000000000000000000" pitchFamily="50" charset="0"/>
                <a:cs typeface="Sweet Sans" panose="02000000000000000000" pitchFamily="50" charset="0"/>
              </a:rPr>
            </a:br>
            <a:r>
              <a:rPr lang="es-ES" sz="5333" dirty="0">
                <a:latin typeface="Sweet Sans" panose="02000000000000000000" pitchFamily="50" charset="0"/>
                <a:cs typeface="Sweet Sans" panose="02000000000000000000" pitchFamily="50" charset="0"/>
              </a:rPr>
              <a:t>Excel y Tablas Dinámicas</a:t>
            </a:r>
            <a:endParaRPr sz="5333" dirty="0">
              <a:latin typeface="Sweet Sans" panose="02000000000000000000" pitchFamily="50" charset="0"/>
              <a:cs typeface="Sweet Sans" panose="02000000000000000000" pitchFamily="50" charset="0"/>
            </a:endParaRPr>
          </a:p>
        </p:txBody>
      </p:sp>
      <p:pic>
        <p:nvPicPr>
          <p:cNvPr id="2" name="Gráfico 1" descr="Bombilla con relleno sólido">
            <a:extLst>
              <a:ext uri="{FF2B5EF4-FFF2-40B4-BE49-F238E27FC236}">
                <a16:creationId xmlns:a16="http://schemas.microsoft.com/office/drawing/2014/main" id="{8289F680-9E43-AE86-3763-DE300DE00C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3548" y="3884407"/>
            <a:ext cx="421986" cy="421986"/>
          </a:xfrm>
          <a:prstGeom prst="rect">
            <a:avLst/>
          </a:prstGeom>
        </p:spPr>
      </p:pic>
    </p:spTree>
    <p:extLst>
      <p:ext uri="{BB962C8B-B14F-4D97-AF65-F5344CB8AC3E}">
        <p14:creationId xmlns:p14="http://schemas.microsoft.com/office/powerpoint/2010/main" val="3299600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8"/>
          <p:cNvSpPr txBox="1">
            <a:spLocks noGrp="1"/>
          </p:cNvSpPr>
          <p:nvPr>
            <p:ph type="title"/>
          </p:nvPr>
        </p:nvSpPr>
        <p:spPr>
          <a:xfrm>
            <a:off x="234199" y="64790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a:t>
            </a:r>
            <a:endParaRPr sz="2667" dirty="0">
              <a:latin typeface="Sweet Sans" panose="02000000000000000000" pitchFamily="50" charset="0"/>
              <a:cs typeface="Sweet Sans" panose="02000000000000000000" pitchFamily="50" charset="0"/>
            </a:endParaRPr>
          </a:p>
        </p:txBody>
      </p:sp>
      <p:sp>
        <p:nvSpPr>
          <p:cNvPr id="143" name="Google Shape;143;p48"/>
          <p:cNvSpPr txBox="1">
            <a:spLocks noGrp="1"/>
          </p:cNvSpPr>
          <p:nvPr>
            <p:ph type="body" idx="1"/>
          </p:nvPr>
        </p:nvSpPr>
        <p:spPr>
          <a:xfrm>
            <a:off x="234199" y="1338252"/>
            <a:ext cx="11716795" cy="2427177"/>
          </a:xfrm>
          <a:prstGeom prst="rect">
            <a:avLst/>
          </a:prstGeom>
          <a:noFill/>
          <a:ln>
            <a:noFill/>
          </a:ln>
        </p:spPr>
        <p:txBody>
          <a:bodyPr spcFirstLastPara="1" wrap="square" lIns="121900" tIns="121900" rIns="121900" bIns="121900" anchor="t" anchorCtr="0">
            <a:noAutofit/>
          </a:bodyPr>
          <a:lstStyle/>
          <a:p>
            <a:pPr marL="0" indent="0" algn="just">
              <a:buNone/>
            </a:pPr>
            <a:r>
              <a:rPr lang="es-ES" sz="1600" dirty="0">
                <a:solidFill>
                  <a:schemeClr val="tx1"/>
                </a:solidFill>
                <a:latin typeface="Px Grotesk Regular" panose="02060503030000020004" pitchFamily="18" charset="0"/>
              </a:rPr>
              <a:t>La primera forma normal (1FN o forma mínima) es forma normal usada en normalización de bases de datos. Una tabla de base de datos relacional que se adhiere a la 1FN es una que satisface cierto conjunto mínimo de criterios. Estos criterios se refieren básicamente a asegurarse que la tabla es una representación fiel de una relación y está libre de "grupos repetitivos“.</a:t>
            </a:r>
            <a:endParaRPr dirty="0">
              <a:solidFill>
                <a:schemeClr val="tx1"/>
              </a:solidFill>
              <a:latin typeface="Px Grotesk Regular" panose="02060503030000020004" pitchFamily="18" charset="0"/>
            </a:endParaRPr>
          </a:p>
          <a:p>
            <a:pPr marL="0" indent="0" algn="just">
              <a:buNone/>
            </a:pPr>
            <a:endParaRPr sz="1600" dirty="0">
              <a:solidFill>
                <a:schemeClr val="tx1"/>
              </a:solidFill>
              <a:latin typeface="Px Grotesk Regular" panose="02060503030000020004" pitchFamily="18" charset="0"/>
            </a:endParaRPr>
          </a:p>
          <a:p>
            <a:pPr marL="0" indent="0" algn="just">
              <a:buNone/>
            </a:pPr>
            <a:r>
              <a:rPr lang="es-ES" sz="1600" dirty="0">
                <a:solidFill>
                  <a:schemeClr val="tx1"/>
                </a:solidFill>
                <a:latin typeface="Px Grotesk Regular" panose="02060503030000020004" pitchFamily="18" charset="0"/>
              </a:rPr>
              <a:t>Según la definición de Date de la 1FN, una tabla está en 1FN si y solo si es "isomorfa a alguna relación", lo que significa, específicamente, que satisface las siguientes cinco condiciones: </a:t>
            </a:r>
            <a:endParaRPr sz="1600" dirty="0">
              <a:solidFill>
                <a:schemeClr val="tx1"/>
              </a:solidFill>
              <a:latin typeface="Px Grotesk Regular" panose="02060503030000020004" pitchFamily="18" charset="0"/>
            </a:endParaRPr>
          </a:p>
        </p:txBody>
      </p:sp>
      <p:grpSp>
        <p:nvGrpSpPr>
          <p:cNvPr id="145" name="Google Shape;145;p48"/>
          <p:cNvGrpSpPr/>
          <p:nvPr/>
        </p:nvGrpSpPr>
        <p:grpSpPr>
          <a:xfrm>
            <a:off x="4569146" y="3663070"/>
            <a:ext cx="6393307" cy="2813408"/>
            <a:chOff x="3080200" y="2384992"/>
            <a:chExt cx="4794980" cy="2110056"/>
          </a:xfrm>
        </p:grpSpPr>
        <p:sp>
          <p:nvSpPr>
            <p:cNvPr id="146" name="Google Shape;146;p48"/>
            <p:cNvSpPr/>
            <p:nvPr/>
          </p:nvSpPr>
          <p:spPr>
            <a:xfrm>
              <a:off x="3080200" y="2384992"/>
              <a:ext cx="215892" cy="2088000"/>
            </a:xfrm>
            <a:prstGeom prst="rect">
              <a:avLst/>
            </a:prstGeom>
            <a:solidFill>
              <a:srgbClr val="7030A0"/>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Px Grotesk Regular" panose="02060503030000020004" pitchFamily="18" charset="0"/>
                <a:ea typeface="Arial"/>
                <a:cs typeface="Arial"/>
                <a:sym typeface="Arial"/>
              </a:endParaRPr>
            </a:p>
          </p:txBody>
        </p:sp>
        <p:sp>
          <p:nvSpPr>
            <p:cNvPr id="147" name="Google Shape;147;p48"/>
            <p:cNvSpPr txBox="1"/>
            <p:nvPr/>
          </p:nvSpPr>
          <p:spPr>
            <a:xfrm>
              <a:off x="3296091" y="2384992"/>
              <a:ext cx="4579089" cy="2110056"/>
            </a:xfrm>
            <a:prstGeom prst="rect">
              <a:avLst/>
            </a:prstGeom>
            <a:solidFill>
              <a:srgbClr val="F2F2F2"/>
            </a:solidFill>
            <a:ln>
              <a:noFill/>
            </a:ln>
          </p:spPr>
          <p:txBody>
            <a:bodyPr spcFirstLastPara="1" wrap="square" lIns="121900" tIns="60933" rIns="121900" bIns="60933" anchor="t" anchorCtr="0">
              <a:spAutoFit/>
            </a:bodyPr>
            <a:lstStyle/>
            <a:p>
              <a:pPr algn="just" defTabSz="1219170">
                <a:lnSpc>
                  <a:spcPct val="115000"/>
                </a:lnSpc>
                <a:buClr>
                  <a:srgbClr val="000000"/>
                </a:buClr>
                <a:buSzPts val="1200"/>
              </a:pPr>
              <a:r>
                <a:rPr lang="es-ES" sz="1600" kern="0" dirty="0">
                  <a:solidFill>
                    <a:srgbClr val="000000"/>
                  </a:solidFill>
                  <a:latin typeface="Px Grotesk Regular" panose="02060503030000020004" pitchFamily="18" charset="0"/>
                  <a:ea typeface="Arial"/>
                  <a:cs typeface="Arial"/>
                  <a:sym typeface="Arial"/>
                </a:rPr>
                <a:t>   </a:t>
              </a:r>
              <a:r>
                <a:rPr lang="es-ES" sz="1467" kern="0" dirty="0">
                  <a:solidFill>
                    <a:srgbClr val="595959"/>
                  </a:solidFill>
                  <a:latin typeface="Px Grotesk Regular" panose="02060503030000020004" pitchFamily="18" charset="0"/>
                  <a:ea typeface="Proxima Nova"/>
                  <a:cs typeface="Proxima Nova"/>
                  <a:sym typeface="Proxima Nova"/>
                </a:rPr>
                <a:t>1. No hay orden de arriba-a-abajo en las filas.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2. No hay orden de izquierda-a-derecha en las columnas.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3. No hay filas duplicadas.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4. Cada intersección de fila-y-columna contiene exactamente un valor del dominio aplicable (y nada más).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100"/>
              </a:pPr>
              <a:r>
                <a:rPr lang="es-ES" sz="1467" kern="0" dirty="0">
                  <a:solidFill>
                    <a:srgbClr val="595959"/>
                  </a:solidFill>
                  <a:latin typeface="Px Grotesk Regular" panose="02060503030000020004" pitchFamily="18" charset="0"/>
                  <a:ea typeface="Proxima Nova"/>
                  <a:cs typeface="Proxima Nova"/>
                  <a:sym typeface="Proxima Nova"/>
                </a:rPr>
                <a:t>    5. Todas las columnas son regulares [es decir, las filas no tienen componentes como </a:t>
              </a:r>
              <a:r>
                <a:rPr lang="es-ES" sz="1467" kern="0" dirty="0" err="1">
                  <a:solidFill>
                    <a:srgbClr val="595959"/>
                  </a:solidFill>
                  <a:latin typeface="Px Grotesk Regular" panose="02060503030000020004" pitchFamily="18" charset="0"/>
                  <a:ea typeface="Proxima Nova"/>
                  <a:cs typeface="Proxima Nova"/>
                  <a:sym typeface="Proxima Nova"/>
                </a:rPr>
                <a:t>IDs</a:t>
              </a:r>
              <a:r>
                <a:rPr lang="es-ES" sz="1467" kern="0" dirty="0">
                  <a:solidFill>
                    <a:srgbClr val="595959"/>
                  </a:solidFill>
                  <a:latin typeface="Px Grotesk Regular" panose="02060503030000020004" pitchFamily="18" charset="0"/>
                  <a:ea typeface="Proxima Nova"/>
                  <a:cs typeface="Proxima Nova"/>
                  <a:sym typeface="Proxima Nova"/>
                </a:rPr>
                <a:t> de fila, </a:t>
              </a:r>
              <a:r>
                <a:rPr lang="es-ES" sz="1467" kern="0" dirty="0" err="1">
                  <a:solidFill>
                    <a:srgbClr val="595959"/>
                  </a:solidFill>
                  <a:latin typeface="Px Grotesk Regular" panose="02060503030000020004" pitchFamily="18" charset="0"/>
                  <a:ea typeface="Proxima Nova"/>
                  <a:cs typeface="Proxima Nova"/>
                  <a:sym typeface="Proxima Nova"/>
                </a:rPr>
                <a:t>IDs</a:t>
              </a:r>
              <a:r>
                <a:rPr lang="es-ES" sz="1467" kern="0" dirty="0">
                  <a:solidFill>
                    <a:srgbClr val="595959"/>
                  </a:solidFill>
                  <a:latin typeface="Px Grotesk Regular" panose="02060503030000020004" pitchFamily="18" charset="0"/>
                  <a:ea typeface="Proxima Nova"/>
                  <a:cs typeface="Proxima Nova"/>
                  <a:sym typeface="Proxima Nova"/>
                </a:rPr>
                <a:t> de objeto, o </a:t>
              </a:r>
              <a:r>
                <a:rPr lang="es-ES" sz="1467" kern="0" dirty="0" err="1">
                  <a:solidFill>
                    <a:srgbClr val="595959"/>
                  </a:solidFill>
                  <a:latin typeface="Px Grotesk Regular" panose="02060503030000020004" pitchFamily="18" charset="0"/>
                  <a:ea typeface="Proxima Nova"/>
                  <a:cs typeface="Proxima Nova"/>
                  <a:sym typeface="Proxima Nova"/>
                </a:rPr>
                <a:t>timestamps</a:t>
              </a:r>
              <a:r>
                <a:rPr lang="es-ES" sz="1467" kern="0" dirty="0">
                  <a:solidFill>
                    <a:srgbClr val="595959"/>
                  </a:solidFill>
                  <a:latin typeface="Px Grotesk Regular" panose="02060503030000020004" pitchFamily="18" charset="0"/>
                  <a:ea typeface="Proxima Nova"/>
                  <a:cs typeface="Proxima Nova"/>
                  <a:sym typeface="Proxima Nova"/>
                </a:rPr>
                <a:t> ocultos].</a:t>
              </a:r>
              <a:endParaRPr sz="1867" kern="0" dirty="0">
                <a:solidFill>
                  <a:srgbClr val="000000"/>
                </a:solidFill>
                <a:latin typeface="Px Grotesk Regular" panose="02060503030000020004" pitchFamily="18" charset="0"/>
                <a:ea typeface="Arial"/>
                <a:cs typeface="Arial"/>
                <a:sym typeface="Arial"/>
              </a:endParaRPr>
            </a:p>
            <a:p>
              <a:pPr algn="just" defTabSz="1219170">
                <a:lnSpc>
                  <a:spcPct val="115000"/>
                </a:lnSpc>
                <a:buClr>
                  <a:srgbClr val="000000"/>
                </a:buClr>
                <a:buSzPts val="1200"/>
              </a:pPr>
              <a:endParaRPr sz="1600" kern="0" dirty="0">
                <a:solidFill>
                  <a:srgbClr val="595959"/>
                </a:solidFill>
                <a:latin typeface="Px Grotesk Regular" panose="02060503030000020004" pitchFamily="18" charset="0"/>
                <a:ea typeface="Proxima Nova"/>
                <a:cs typeface="Proxima Nova"/>
                <a:sym typeface="Proxima Nova"/>
              </a:endParaRPr>
            </a:p>
            <a:p>
              <a:pPr algn="just" defTabSz="1219170">
                <a:lnSpc>
                  <a:spcPct val="115000"/>
                </a:lnSpc>
                <a:buClr>
                  <a:srgbClr val="000000"/>
                </a:buClr>
                <a:buSzPts val="1200"/>
              </a:pPr>
              <a:endParaRPr sz="1600" kern="0" dirty="0">
                <a:solidFill>
                  <a:srgbClr val="595959"/>
                </a:solidFill>
                <a:latin typeface="Px Grotesk Regular" panose="02060503030000020004" pitchFamily="18" charset="0"/>
                <a:ea typeface="Proxima Nova"/>
                <a:cs typeface="Proxima Nova"/>
                <a:sym typeface="Proxima Nova"/>
              </a:endParaRPr>
            </a:p>
            <a:p>
              <a:pPr algn="r" defTabSz="1219170">
                <a:lnSpc>
                  <a:spcPct val="115000"/>
                </a:lnSpc>
                <a:buClr>
                  <a:srgbClr val="000000"/>
                </a:buClr>
                <a:buSzPts val="1200"/>
              </a:pPr>
              <a:r>
                <a:rPr lang="es-ES" sz="1600" kern="0" dirty="0">
                  <a:solidFill>
                    <a:srgbClr val="595959"/>
                  </a:solidFill>
                  <a:latin typeface="Px Grotesk Regular" panose="02060503030000020004" pitchFamily="18" charset="0"/>
                  <a:ea typeface="Proxima Nova"/>
                  <a:cs typeface="Proxima Nova"/>
                  <a:sym typeface="Proxima Nova"/>
                </a:rPr>
                <a:t>    </a:t>
              </a:r>
              <a:r>
                <a:rPr lang="es-ES" sz="1467" kern="0" dirty="0">
                  <a:solidFill>
                    <a:srgbClr val="595959"/>
                  </a:solidFill>
                  <a:latin typeface="Px Grotesk Regular" panose="02060503030000020004" pitchFamily="18" charset="0"/>
                  <a:ea typeface="Proxima Nova"/>
                  <a:cs typeface="Proxima Nova"/>
                  <a:sym typeface="Proxima Nova"/>
                </a:rPr>
                <a:t>—Chris Date, "</a:t>
              </a:r>
              <a:r>
                <a:rPr lang="es-ES" sz="1467" kern="0" dirty="0" err="1">
                  <a:solidFill>
                    <a:srgbClr val="595959"/>
                  </a:solidFill>
                  <a:latin typeface="Px Grotesk Regular" panose="02060503030000020004" pitchFamily="18" charset="0"/>
                  <a:ea typeface="Proxima Nova"/>
                  <a:cs typeface="Proxima Nova"/>
                  <a:sym typeface="Proxima Nova"/>
                </a:rPr>
                <a:t>What</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First</a:t>
              </a:r>
              <a:r>
                <a:rPr lang="es-ES" sz="1467" kern="0" dirty="0">
                  <a:solidFill>
                    <a:srgbClr val="595959"/>
                  </a:solidFill>
                  <a:latin typeface="Px Grotesk Regular" panose="02060503030000020004" pitchFamily="18" charset="0"/>
                  <a:ea typeface="Proxima Nova"/>
                  <a:cs typeface="Proxima Nova"/>
                  <a:sym typeface="Proxima Nova"/>
                </a:rPr>
                <a:t> Normal </a:t>
              </a:r>
              <a:r>
                <a:rPr lang="es-ES" sz="1467" kern="0" dirty="0" err="1">
                  <a:solidFill>
                    <a:srgbClr val="595959"/>
                  </a:solidFill>
                  <a:latin typeface="Px Grotesk Regular" panose="02060503030000020004" pitchFamily="18" charset="0"/>
                  <a:ea typeface="Proxima Nova"/>
                  <a:cs typeface="Proxima Nova"/>
                  <a:sym typeface="Proxima Nova"/>
                </a:rPr>
                <a:t>Form</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Really</a:t>
              </a:r>
              <a:r>
                <a:rPr lang="es-ES" sz="1467" kern="0" dirty="0">
                  <a:solidFill>
                    <a:srgbClr val="595959"/>
                  </a:solidFill>
                  <a:latin typeface="Px Grotesk Regular" panose="02060503030000020004" pitchFamily="18" charset="0"/>
                  <a:ea typeface="Proxima Nova"/>
                  <a:cs typeface="Proxima Nova"/>
                  <a:sym typeface="Proxima Nova"/>
                </a:rPr>
                <a:t> </a:t>
              </a:r>
              <a:r>
                <a:rPr lang="es-ES" sz="1467" kern="0" dirty="0" err="1">
                  <a:solidFill>
                    <a:srgbClr val="595959"/>
                  </a:solidFill>
                  <a:latin typeface="Px Grotesk Regular" panose="02060503030000020004" pitchFamily="18" charset="0"/>
                  <a:ea typeface="Proxima Nova"/>
                  <a:cs typeface="Proxima Nova"/>
                  <a:sym typeface="Proxima Nova"/>
                </a:rPr>
                <a:t>Means</a:t>
              </a:r>
              <a:r>
                <a:rPr lang="es-ES" sz="1467" kern="0" dirty="0">
                  <a:solidFill>
                    <a:srgbClr val="595959"/>
                  </a:solidFill>
                  <a:latin typeface="Px Grotesk Regular" panose="02060503030000020004" pitchFamily="18" charset="0"/>
                  <a:ea typeface="Proxima Nova"/>
                  <a:cs typeface="Proxima Nova"/>
                  <a:sym typeface="Proxima Nova"/>
                </a:rPr>
                <a:t>", pp. 127-8</a:t>
              </a:r>
              <a:endParaRPr sz="1600" kern="0" dirty="0">
                <a:solidFill>
                  <a:srgbClr val="595959"/>
                </a:solidFill>
                <a:latin typeface="Px Grotesk Regular" panose="02060503030000020004" pitchFamily="18" charset="0"/>
                <a:ea typeface="Proxima Nova"/>
                <a:cs typeface="Proxima Nova"/>
                <a:sym typeface="Proxima Nova"/>
              </a:endParaRPr>
            </a:p>
          </p:txBody>
        </p:sp>
      </p:grpSp>
      <p:sp>
        <p:nvSpPr>
          <p:cNvPr id="148" name="Google Shape;148;p48"/>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2" name="Imagen 1">
            <a:extLst>
              <a:ext uri="{FF2B5EF4-FFF2-40B4-BE49-F238E27FC236}">
                <a16:creationId xmlns:a16="http://schemas.microsoft.com/office/drawing/2014/main" id="{86C9C5A8-9F46-0CE5-F117-4A2A49E7A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569634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140838"/>
            <a:ext cx="10515600" cy="1325563"/>
          </a:xfrm>
        </p:spPr>
        <p:txBody>
          <a:bodyPr/>
          <a:lstStyle/>
          <a:p>
            <a:pPr algn="ctr"/>
            <a:r>
              <a:rPr lang="es-MX" dirty="0">
                <a:latin typeface="Sweet Sans" panose="02000000000000000000" pitchFamily="50" charset="0"/>
                <a:cs typeface="Sweet Sans" panose="02000000000000000000" pitchFamily="50" charset="0"/>
              </a:rPr>
              <a:t>¿Para qué sirve Excel ?</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
        <p:nvSpPr>
          <p:cNvPr id="2" name="CuadroTexto 1">
            <a:extLst>
              <a:ext uri="{FF2B5EF4-FFF2-40B4-BE49-F238E27FC236}">
                <a16:creationId xmlns:a16="http://schemas.microsoft.com/office/drawing/2014/main" id="{09C75EF2-6464-8EC3-DB87-D87709EBF81D}"/>
              </a:ext>
            </a:extLst>
          </p:cNvPr>
          <p:cNvSpPr txBox="1"/>
          <p:nvPr/>
        </p:nvSpPr>
        <p:spPr>
          <a:xfrm>
            <a:off x="388189" y="1164476"/>
            <a:ext cx="11179834" cy="5765361"/>
          </a:xfrm>
          <a:prstGeom prst="rect">
            <a:avLst/>
          </a:prstGeom>
          <a:noFill/>
        </p:spPr>
        <p:txBody>
          <a:bodyPr wrap="square" rtlCol="0">
            <a:spAutoFit/>
          </a:bodyPr>
          <a:lstStyle/>
          <a:p>
            <a:pPr algn="just">
              <a:lnSpc>
                <a:spcPct val="150000"/>
              </a:lnSpc>
            </a:pPr>
            <a:r>
              <a:rPr lang="es-MX" sz="1300" b="0" i="0" dirty="0">
                <a:effectLst/>
                <a:latin typeface="Px Grotesk Regular" panose="02060503030000020004" pitchFamily="18" charset="0"/>
              </a:rPr>
              <a:t>Excel es una aplicación de hoja de cálculo desarrollada por Microsoft y es una de las herramientas de software más populares y utilizadas en el mundo de los negocios, la educación y la investigación. Excel se utiliza para crear, administrar y analizar datos en forma de tablas o hojas de cálculo.</a:t>
            </a:r>
          </a:p>
          <a:p>
            <a:pPr algn="just">
              <a:lnSpc>
                <a:spcPct val="150000"/>
              </a:lnSpc>
            </a:pPr>
            <a:r>
              <a:rPr lang="es-MX" sz="1300" b="0" i="0" dirty="0">
                <a:effectLst/>
                <a:latin typeface="Px Grotesk Regular" panose="02060503030000020004" pitchFamily="18" charset="0"/>
              </a:rPr>
              <a:t>Algunos de los usos comunes de Excel son:</a:t>
            </a:r>
          </a:p>
          <a:p>
            <a:pPr algn="just">
              <a:lnSpc>
                <a:spcPct val="150000"/>
              </a:lnSpc>
              <a:buFont typeface="+mj-lt"/>
              <a:buAutoNum type="arabicPeriod"/>
            </a:pPr>
            <a:r>
              <a:rPr lang="es-MX" sz="1300" b="0" i="0" dirty="0">
                <a:effectLst/>
                <a:latin typeface="Px Grotesk Regular" panose="02060503030000020004" pitchFamily="18" charset="0"/>
              </a:rPr>
              <a:t>Realizar cálculos matemáticos y financieros: Excel tiene una amplia gama de funciones matemáticas y financieras integradas que permiten realizar cálculos complejos con facilidad. Por ejemplo, se puede utilizar para calcular el interés, la depreciación, los impuestos, las estadísticas y mucho más.</a:t>
            </a:r>
          </a:p>
          <a:p>
            <a:pPr algn="just">
              <a:lnSpc>
                <a:spcPct val="150000"/>
              </a:lnSpc>
              <a:buFont typeface="+mj-lt"/>
              <a:buAutoNum type="arabicPeriod"/>
            </a:pPr>
            <a:r>
              <a:rPr lang="es-MX" sz="1300" b="0" i="0" dirty="0">
                <a:effectLst/>
                <a:latin typeface="Px Grotesk Regular" panose="02060503030000020004" pitchFamily="18" charset="0"/>
              </a:rPr>
              <a:t>Administrar y analizar datos: Excel es una herramienta excelente para almacenar grandes cantidades de datos, ya que puede organizarlos, filtrarlos, clasificarlos y resumirlos. También puede utilizar Excel para crear gráficos y tablas dinámicas para visualizar los datos.</a:t>
            </a:r>
          </a:p>
          <a:p>
            <a:pPr algn="just">
              <a:lnSpc>
                <a:spcPct val="150000"/>
              </a:lnSpc>
              <a:buFont typeface="+mj-lt"/>
              <a:buAutoNum type="arabicPeriod"/>
            </a:pPr>
            <a:r>
              <a:rPr lang="es-MX" sz="1300" b="0" i="0" dirty="0">
                <a:effectLst/>
                <a:latin typeface="Px Grotesk Regular" panose="02060503030000020004" pitchFamily="18" charset="0"/>
              </a:rPr>
              <a:t>Crear presupuestos y planes de negocios: Excel es una herramienta muy útil para crear presupuestos y planes de negocios, ya que permite realizar cálculos y proyecciones financieras y establecer metas y objetivos.</a:t>
            </a:r>
          </a:p>
          <a:p>
            <a:pPr algn="just">
              <a:lnSpc>
                <a:spcPct val="150000"/>
              </a:lnSpc>
              <a:buFont typeface="+mj-lt"/>
              <a:buAutoNum type="arabicPeriod"/>
            </a:pPr>
            <a:r>
              <a:rPr lang="es-MX" sz="1300" b="0" i="0" dirty="0">
                <a:effectLst/>
                <a:latin typeface="Px Grotesk Regular" panose="02060503030000020004" pitchFamily="18" charset="0"/>
              </a:rPr>
              <a:t>Crear informes y presentaciones: Excel se puede utilizar para crear informes y presentaciones profesionales con gráficos y tablas. También se puede exportar datos de Excel a otros programas de software, como Word y PowerPoint, para su uso en presentaciones y documentos.</a:t>
            </a:r>
          </a:p>
          <a:p>
            <a:pPr algn="just">
              <a:lnSpc>
                <a:spcPct val="150000"/>
              </a:lnSpc>
            </a:pPr>
            <a:endParaRPr lang="es-MX" sz="1300" b="1" i="0" dirty="0">
              <a:effectLst/>
              <a:latin typeface="Px Grotesk Regular" panose="02060503030000020004" pitchFamily="18" charset="0"/>
            </a:endParaRPr>
          </a:p>
          <a:p>
            <a:pPr algn="just">
              <a:lnSpc>
                <a:spcPct val="150000"/>
              </a:lnSpc>
            </a:pPr>
            <a:r>
              <a:rPr lang="es-MX" sz="1300" b="1" i="0" dirty="0">
                <a:effectLst/>
                <a:latin typeface="Px Grotesk Regular" panose="02060503030000020004" pitchFamily="18" charset="0"/>
              </a:rPr>
              <a:t>En resumen, Excel es una herramienta muy versátil que se utiliza en una amplia variedad de situaciones en los negocios, la educación y la investigación para realizar cálculos, administrar y analizar datos y crear informes y presentaciones.</a:t>
            </a:r>
          </a:p>
          <a:p>
            <a:pPr algn="just">
              <a:lnSpc>
                <a:spcPct val="150000"/>
              </a:lnSpc>
            </a:pPr>
            <a:endParaRPr lang="es-MX" sz="1300" dirty="0">
              <a:latin typeface="Px Grotesk Regular" panose="02060503030000020004" pitchFamily="18" charset="0"/>
            </a:endParaRPr>
          </a:p>
          <a:p>
            <a:pPr algn="just">
              <a:lnSpc>
                <a:spcPct val="150000"/>
              </a:lnSpc>
            </a:pPr>
            <a:r>
              <a:rPr lang="es-MX" sz="1300" dirty="0">
                <a:latin typeface="Px Grotesk Regular" panose="02060503030000020004" pitchFamily="18" charset="0"/>
              </a:rPr>
              <a:t>Fuente: </a:t>
            </a:r>
            <a:r>
              <a:rPr lang="es-MX" sz="1300" dirty="0" err="1">
                <a:latin typeface="Px Grotesk Regular" panose="02060503030000020004" pitchFamily="18" charset="0"/>
              </a:rPr>
              <a:t>Chatgpt</a:t>
            </a:r>
            <a:r>
              <a:rPr lang="es-MX" sz="1300" dirty="0">
                <a:latin typeface="Px Grotesk Regular" panose="02060503030000020004" pitchFamily="18" charset="0"/>
              </a:rPr>
              <a:t>  </a:t>
            </a:r>
            <a:r>
              <a:rPr lang="es-MX" sz="1300" dirty="0">
                <a:latin typeface="Px Grotesk Regular" panose="02060503030000020004" pitchFamily="18" charset="0"/>
                <a:hlinkClick r:id="rId3"/>
              </a:rPr>
              <a:t>https://chat.openai.com/chat</a:t>
            </a:r>
            <a:endParaRPr lang="es-MX" sz="1300" dirty="0">
              <a:latin typeface="Px Grotesk Regular" panose="02060503030000020004" pitchFamily="18" charset="0"/>
            </a:endParaRPr>
          </a:p>
          <a:p>
            <a:pPr algn="just">
              <a:lnSpc>
                <a:spcPct val="150000"/>
              </a:lnSpc>
            </a:pPr>
            <a:endParaRPr lang="es-MX" sz="1300" dirty="0">
              <a:latin typeface="Px Grotesk Regular" panose="02060503030000020004" pitchFamily="18" charset="0"/>
            </a:endParaRPr>
          </a:p>
        </p:txBody>
      </p:sp>
    </p:spTree>
    <p:extLst>
      <p:ext uri="{BB962C8B-B14F-4D97-AF65-F5344CB8AC3E}">
        <p14:creationId xmlns:p14="http://schemas.microsoft.com/office/powerpoint/2010/main" val="1903269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8200" y="999311"/>
            <a:ext cx="10515600" cy="5298852"/>
          </a:xfrm>
        </p:spPr>
        <p:txBody>
          <a:bodyPr>
            <a:normAutofit fontScale="90000"/>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a:latin typeface="Px Grotesk Regular" panose="02060503030000020004" pitchFamily="18" charset="0"/>
                <a:ea typeface="Calibri" panose="020F0502020204030204" pitchFamily="34" charset="0"/>
                <a:cs typeface="Times New Roman" panose="02020603050405020304" pitchFamily="18" charset="0"/>
              </a:rPr>
              <a:t>Entorno de Excel.</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Uso de Celdas Relativas y Absolutas.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Review</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de Funciones: Contar, Contara, Max, Min, Promedio,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Contar.SI</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Ejercicio Plantilla.</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Rangos vs Tablas.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SI y sus combinaciones.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Contar SI Conjunto , Sumar SI Conjunto.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Caso Práctico.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endParaRPr lang="es-MX" sz="4400" dirty="0">
              <a:latin typeface="Px Grotesk Regular" panose="02060503030000020004" pitchFamily="18" charset="0"/>
            </a:endParaRPr>
          </a:p>
        </p:txBody>
      </p:sp>
    </p:spTree>
    <p:extLst>
      <p:ext uri="{BB962C8B-B14F-4D97-AF65-F5344CB8AC3E}">
        <p14:creationId xmlns:p14="http://schemas.microsoft.com/office/powerpoint/2010/main" val="858231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8200" y="999311"/>
            <a:ext cx="10515600" cy="5298852"/>
          </a:xfrm>
        </p:spPr>
        <p:txBody>
          <a:bodyPr>
            <a:normAutofit fontScale="90000"/>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a:latin typeface="Px Grotesk Regular" panose="02060503030000020004" pitchFamily="18" charset="0"/>
                <a:ea typeface="Calibri" panose="020F0502020204030204" pitchFamily="34" charset="0"/>
                <a:cs typeface="Times New Roman" panose="02020603050405020304" pitchFamily="18" charset="0"/>
              </a:rPr>
              <a:t>Función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BuscarV</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BuscarH</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BuscarX</a:t>
            </a:r>
            <a:r>
              <a:rPr lang="es-MX" sz="2800" b="1" dirty="0">
                <a:latin typeface="Px Grotesk Regular" panose="02060503030000020004" pitchFamily="18" charset="0"/>
                <a:ea typeface="Calibri" panose="020F0502020204030204" pitchFamily="34" charset="0"/>
                <a:cs typeface="Times New Roman" panose="02020603050405020304" pitchFamily="18" charset="0"/>
              </a:rPr>
              <a:t>.</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Coincidir.</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Indirecto.</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Función Índice.</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Auditoría de Fórmulas.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Validación de Datos.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Esquemas.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Introducción a Tablas Dinámicas.</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Gráficos Dinámicos.</a:t>
            </a:r>
            <a:endParaRPr lang="es-MX" sz="4400" dirty="0">
              <a:latin typeface="Px Grotesk Regular" panose="02060503030000020004" pitchFamily="18" charset="0"/>
            </a:endParaRPr>
          </a:p>
        </p:txBody>
      </p:sp>
    </p:spTree>
    <p:extLst>
      <p:ext uri="{BB962C8B-B14F-4D97-AF65-F5344CB8AC3E}">
        <p14:creationId xmlns:p14="http://schemas.microsoft.com/office/powerpoint/2010/main" val="1533886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735563" y="2389572"/>
            <a:ext cx="10515600" cy="2294395"/>
          </a:xfrm>
        </p:spPr>
        <p:txBody>
          <a:bodyPr>
            <a:normAutofit/>
          </a:bodyPr>
          <a:lstStyle/>
          <a:p>
            <a:pPr>
              <a:lnSpc>
                <a:spcPct val="150000"/>
              </a:lnSpc>
            </a:pP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n-US" sz="2800" b="1" dirty="0" err="1">
                <a:latin typeface="Px Grotesk Regular" panose="02060503030000020004" pitchFamily="18" charset="0"/>
                <a:ea typeface="Calibri" panose="020F0502020204030204" pitchFamily="34" charset="0"/>
                <a:cs typeface="Times New Roman" panose="02020603050405020304" pitchFamily="18" charset="0"/>
              </a:rPr>
              <a:t>Entorno</a:t>
            </a:r>
            <a:r>
              <a:rPr lang="en-US" sz="2800" b="1" dirty="0">
                <a:latin typeface="Px Grotesk Regular" panose="02060503030000020004" pitchFamily="18" charset="0"/>
                <a:ea typeface="Calibri" panose="020F0502020204030204" pitchFamily="34" charset="0"/>
                <a:cs typeface="Times New Roman" panose="02020603050405020304" pitchFamily="18" charset="0"/>
              </a:rPr>
              <a:t> de PQ.</a:t>
            </a:r>
            <a:br>
              <a:rPr lang="en-US" sz="2800" b="1" dirty="0">
                <a:latin typeface="Px Grotesk Regular" panose="02060503030000020004" pitchFamily="18" charset="0"/>
                <a:ea typeface="Calibri" panose="020F0502020204030204" pitchFamily="34" charset="0"/>
                <a:cs typeface="Times New Roman" panose="02020603050405020304" pitchFamily="18" charset="0"/>
              </a:rPr>
            </a:br>
            <a:r>
              <a:rPr lang="en-US" sz="2800" b="1" dirty="0">
                <a:latin typeface="Px Grotesk Regular" panose="02060503030000020004" pitchFamily="18" charset="0"/>
                <a:ea typeface="Calibri" panose="020F0502020204030204" pitchFamily="34" charset="0"/>
                <a:cs typeface="Times New Roman" panose="02020603050405020304" pitchFamily="18" charset="0"/>
              </a:rPr>
              <a:t>*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Joins</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y </a:t>
            </a:r>
            <a:r>
              <a:rPr lang="es-MX" sz="2800" b="1" dirty="0" err="1">
                <a:latin typeface="Px Grotesk Regular" panose="02060503030000020004" pitchFamily="18" charset="0"/>
                <a:ea typeface="Calibri" panose="020F0502020204030204" pitchFamily="34" charset="0"/>
                <a:cs typeface="Times New Roman" panose="02020603050405020304" pitchFamily="18" charset="0"/>
              </a:rPr>
              <a:t>Append</a:t>
            </a:r>
            <a:r>
              <a:rPr lang="es-MX" sz="2800" b="1" dirty="0">
                <a:latin typeface="Px Grotesk Regular" panose="02060503030000020004" pitchFamily="18" charset="0"/>
                <a:ea typeface="Calibri" panose="020F0502020204030204" pitchFamily="34" charset="0"/>
                <a:cs typeface="Times New Roman" panose="02020603050405020304" pitchFamily="18" charset="0"/>
              </a:rPr>
              <a:t> en PQ.</a:t>
            </a:r>
            <a:br>
              <a:rPr lang="es-MX" sz="2800" b="1" dirty="0">
                <a:latin typeface="Px Grotesk Regular" panose="02060503030000020004" pitchFamily="18" charset="0"/>
                <a:ea typeface="Calibri" panose="020F0502020204030204" pitchFamily="34" charset="0"/>
                <a:cs typeface="Times New Roman" panose="02020603050405020304" pitchFamily="18" charset="0"/>
              </a:rPr>
            </a:br>
            <a:r>
              <a:rPr lang="es-MX" sz="2800" b="1" dirty="0">
                <a:latin typeface="Px Grotesk Regular" panose="02060503030000020004" pitchFamily="18" charset="0"/>
                <a:ea typeface="Calibri" panose="020F0502020204030204" pitchFamily="34" charset="0"/>
                <a:cs typeface="Times New Roman" panose="02020603050405020304" pitchFamily="18" charset="0"/>
              </a:rPr>
              <a:t>* Consolidar desde una carpeta en PQ.</a:t>
            </a:r>
            <a:endParaRPr lang="es-MX" sz="4400" dirty="0">
              <a:latin typeface="Px Grotesk Regular" panose="02060503030000020004" pitchFamily="18" charset="0"/>
            </a:endParaRPr>
          </a:p>
        </p:txBody>
      </p:sp>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697584"/>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157381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251825" y="1744026"/>
            <a:ext cx="5497286" cy="4377653"/>
          </a:xfrm>
        </p:spPr>
        <p:txBody>
          <a:bodyPr>
            <a:normAutofit/>
          </a:bodyPr>
          <a:lstStyle/>
          <a:p>
            <a:pPr algn="just">
              <a:lnSpc>
                <a:spcPct val="150000"/>
              </a:lnSpc>
            </a:pP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es un motor de preparación de datos y transformación de datos.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incluye una interfaz gráfica para obtener datos de orígenes y un Editor de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para aplicar transformaciones. Dado que el motor está disponible en muchos productos y servicios, el destino en el que se almacenarán los datos depende de dónde se usó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Con </a:t>
            </a:r>
            <a:r>
              <a:rPr lang="es-MX" sz="1800" b="0" i="0" dirty="0" err="1">
                <a:solidFill>
                  <a:srgbClr val="171717"/>
                </a:solidFill>
                <a:effectLst/>
                <a:latin typeface="Px Grotesk Regular" panose="02060503030000020004" pitchFamily="18" charset="0"/>
              </a:rPr>
              <a:t>Power</a:t>
            </a:r>
            <a:r>
              <a:rPr lang="es-MX" sz="1800" b="0" i="0" dirty="0">
                <a:solidFill>
                  <a:srgbClr val="171717"/>
                </a:solidFill>
                <a:effectLst/>
                <a:latin typeface="Px Grotesk Regular" panose="02060503030000020004" pitchFamily="18" charset="0"/>
              </a:rPr>
              <a:t> </a:t>
            </a:r>
            <a:r>
              <a:rPr lang="es-MX" sz="1800" b="0" i="0" dirty="0" err="1">
                <a:solidFill>
                  <a:srgbClr val="171717"/>
                </a:solidFill>
                <a:effectLst/>
                <a:latin typeface="Px Grotesk Regular" panose="02060503030000020004" pitchFamily="18" charset="0"/>
              </a:rPr>
              <a:t>Query</a:t>
            </a:r>
            <a:r>
              <a:rPr lang="es-MX" sz="1800" b="0" i="0" dirty="0">
                <a:solidFill>
                  <a:srgbClr val="171717"/>
                </a:solidFill>
                <a:effectLst/>
                <a:latin typeface="Px Grotesk Regular" panose="02060503030000020004" pitchFamily="18" charset="0"/>
              </a:rPr>
              <a:t>, puede realizar el procesamiento de extracción, transformación y carga (ETL) de datos.</a:t>
            </a:r>
            <a:endParaRPr lang="es-MX" sz="7200" dirty="0">
              <a:latin typeface="Px Grotesk Regular" panose="02060503030000020004" pitchFamily="18" charset="0"/>
            </a:endParaRPr>
          </a:p>
        </p:txBody>
      </p:sp>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293736"/>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1026" name="Picture 2" descr="Power Query input, transformation, and destination">
            <a:extLst>
              <a:ext uri="{FF2B5EF4-FFF2-40B4-BE49-F238E27FC236}">
                <a16:creationId xmlns:a16="http://schemas.microsoft.com/office/drawing/2014/main" id="{B1BB1712-8EB4-3EAD-575D-7D24EA876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290" y="2108717"/>
            <a:ext cx="5062614" cy="345232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505275D-E146-557D-8C09-78202FCD6DF4}"/>
              </a:ext>
            </a:extLst>
          </p:cNvPr>
          <p:cNvSpPr txBox="1"/>
          <p:nvPr/>
        </p:nvSpPr>
        <p:spPr>
          <a:xfrm>
            <a:off x="6096000" y="5934670"/>
            <a:ext cx="5497286" cy="923330"/>
          </a:xfrm>
          <a:prstGeom prst="rect">
            <a:avLst/>
          </a:prstGeom>
          <a:noFill/>
        </p:spPr>
        <p:txBody>
          <a:bodyPr wrap="square">
            <a:spAutoFit/>
          </a:bodyPr>
          <a:lstStyle/>
          <a:p>
            <a:r>
              <a:rPr lang="es-MX" dirty="0">
                <a:hlinkClick r:id="rId4"/>
              </a:rPr>
              <a:t>https://learn.microsoft.com/es-es/power-query/power-query-what-is-power-query</a:t>
            </a:r>
            <a:endParaRPr lang="es-MX" dirty="0"/>
          </a:p>
          <a:p>
            <a:endParaRPr lang="es-MX" dirty="0"/>
          </a:p>
        </p:txBody>
      </p:sp>
    </p:spTree>
    <p:extLst>
      <p:ext uri="{BB962C8B-B14F-4D97-AF65-F5344CB8AC3E}">
        <p14:creationId xmlns:p14="http://schemas.microsoft.com/office/powerpoint/2010/main" val="4023925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2" name="Título 3">
            <a:extLst>
              <a:ext uri="{FF2B5EF4-FFF2-40B4-BE49-F238E27FC236}">
                <a16:creationId xmlns:a16="http://schemas.microsoft.com/office/drawing/2014/main" id="{35F2C038-FB4B-12C6-EE9D-9D4693D1D48E}"/>
              </a:ext>
            </a:extLst>
          </p:cNvPr>
          <p:cNvSpPr txBox="1">
            <a:spLocks/>
          </p:cNvSpPr>
          <p:nvPr/>
        </p:nvSpPr>
        <p:spPr>
          <a:xfrm>
            <a:off x="251825" y="293736"/>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err="1">
                <a:latin typeface="Sweet Sans" panose="02000000000000000000" pitchFamily="50" charset="0"/>
                <a:cs typeface="Sweet Sans" panose="02000000000000000000" pitchFamily="50" charset="0"/>
              </a:rPr>
              <a:t>Joins</a:t>
            </a:r>
            <a:r>
              <a:rPr lang="es-MX" dirty="0">
                <a:latin typeface="Sweet Sans" panose="02000000000000000000" pitchFamily="50" charset="0"/>
                <a:cs typeface="Sweet Sans" panose="02000000000000000000" pitchFamily="50" charset="0"/>
              </a:rPr>
              <a:t> en </a:t>
            </a: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3076" name="Picture 4">
            <a:extLst>
              <a:ext uri="{FF2B5EF4-FFF2-40B4-BE49-F238E27FC236}">
                <a16:creationId xmlns:a16="http://schemas.microsoft.com/office/drawing/2014/main" id="{359EDD64-1F0F-4509-E4F2-BB78214CB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654" y="1995459"/>
            <a:ext cx="5627298" cy="439600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CE0501EC-0C7F-DFD6-CD82-3285809147AD}"/>
              </a:ext>
            </a:extLst>
          </p:cNvPr>
          <p:cNvSpPr txBox="1"/>
          <p:nvPr/>
        </p:nvSpPr>
        <p:spPr>
          <a:xfrm>
            <a:off x="370114" y="3255125"/>
            <a:ext cx="5031532" cy="1569660"/>
          </a:xfrm>
          <a:prstGeom prst="rect">
            <a:avLst/>
          </a:prstGeom>
          <a:noFill/>
        </p:spPr>
        <p:txBody>
          <a:bodyPr wrap="square">
            <a:spAutoFit/>
          </a:bodyPr>
          <a:lstStyle/>
          <a:p>
            <a:r>
              <a:rPr lang="en-US" sz="3200" b="0" i="0" dirty="0">
                <a:solidFill>
                  <a:srgbClr val="777777"/>
                </a:solidFill>
                <a:effectLst/>
                <a:latin typeface="Sweet Sans Pro" panose="02000000000000000000" pitchFamily="50" charset="0"/>
                <a:cs typeface="Sweet Sans Pro" panose="02000000000000000000" pitchFamily="50" charset="0"/>
              </a:rPr>
              <a:t>Who doesn’t love Join? It’s like Excel’s LOOKUP, but better!</a:t>
            </a:r>
            <a:endParaRPr lang="es-MX" sz="3200" dirty="0">
              <a:latin typeface="Sweet Sans Pro" panose="02000000000000000000" pitchFamily="50" charset="0"/>
              <a:cs typeface="Sweet Sans Pro" panose="02000000000000000000" pitchFamily="50" charset="0"/>
            </a:endParaRPr>
          </a:p>
        </p:txBody>
      </p:sp>
    </p:spTree>
    <p:extLst>
      <p:ext uri="{BB962C8B-B14F-4D97-AF65-F5344CB8AC3E}">
        <p14:creationId xmlns:p14="http://schemas.microsoft.com/office/powerpoint/2010/main" val="1444119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2" name="Título 3">
            <a:extLst>
              <a:ext uri="{FF2B5EF4-FFF2-40B4-BE49-F238E27FC236}">
                <a16:creationId xmlns:a16="http://schemas.microsoft.com/office/drawing/2014/main" id="{35F2C038-FB4B-12C6-EE9D-9D4693D1D48E}"/>
              </a:ext>
            </a:extLst>
          </p:cNvPr>
          <p:cNvSpPr txBox="1">
            <a:spLocks/>
          </p:cNvSpPr>
          <p:nvPr/>
        </p:nvSpPr>
        <p:spPr>
          <a:xfrm>
            <a:off x="690364" y="286617"/>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s-MX" dirty="0">
                <a:latin typeface="Sweet Sans" panose="02000000000000000000" pitchFamily="50" charset="0"/>
                <a:cs typeface="Sweet Sans" panose="02000000000000000000" pitchFamily="50" charset="0"/>
              </a:rPr>
              <a:t>Carpeta en </a:t>
            </a:r>
            <a:r>
              <a:rPr lang="es-MX" dirty="0" err="1">
                <a:latin typeface="Sweet Sans" panose="02000000000000000000" pitchFamily="50" charset="0"/>
                <a:cs typeface="Sweet Sans" panose="02000000000000000000" pitchFamily="50" charset="0"/>
              </a:rPr>
              <a:t>Power</a:t>
            </a:r>
            <a:r>
              <a:rPr lang="es-MX" dirty="0">
                <a:latin typeface="Sweet Sans" panose="02000000000000000000" pitchFamily="50" charset="0"/>
                <a:cs typeface="Sweet Sans" panose="02000000000000000000" pitchFamily="50" charset="0"/>
              </a:rPr>
              <a:t> </a:t>
            </a:r>
            <a:r>
              <a:rPr lang="es-MX" dirty="0" err="1">
                <a:latin typeface="Sweet Sans" panose="02000000000000000000" pitchFamily="50" charset="0"/>
                <a:cs typeface="Sweet Sans" panose="02000000000000000000" pitchFamily="50" charset="0"/>
              </a:rPr>
              <a:t>Query</a:t>
            </a:r>
            <a:endParaRPr lang="es-MX" dirty="0">
              <a:latin typeface="Sweet Sans" panose="02000000000000000000" pitchFamily="50" charset="0"/>
              <a:cs typeface="Sweet Sans" panose="02000000000000000000" pitchFamily="50" charset="0"/>
            </a:endParaRPr>
          </a:p>
        </p:txBody>
      </p:sp>
      <p:pic>
        <p:nvPicPr>
          <p:cNvPr id="5" name="Imagen 4">
            <a:extLst>
              <a:ext uri="{FF2B5EF4-FFF2-40B4-BE49-F238E27FC236}">
                <a16:creationId xmlns:a16="http://schemas.microsoft.com/office/drawing/2014/main" id="{15B68ABD-0373-8E0F-767B-9B0D16C116A7}"/>
              </a:ext>
            </a:extLst>
          </p:cNvPr>
          <p:cNvPicPr>
            <a:picLocks noChangeAspect="1"/>
          </p:cNvPicPr>
          <p:nvPr/>
        </p:nvPicPr>
        <p:blipFill>
          <a:blip r:embed="rId3"/>
          <a:stretch>
            <a:fillRect/>
          </a:stretch>
        </p:blipFill>
        <p:spPr>
          <a:xfrm>
            <a:off x="837578" y="1839680"/>
            <a:ext cx="4942635" cy="4731703"/>
          </a:xfrm>
          <a:prstGeom prst="rect">
            <a:avLst/>
          </a:prstGeom>
        </p:spPr>
      </p:pic>
      <p:sp>
        <p:nvSpPr>
          <p:cNvPr id="7" name="CuadroTexto 6">
            <a:extLst>
              <a:ext uri="{FF2B5EF4-FFF2-40B4-BE49-F238E27FC236}">
                <a16:creationId xmlns:a16="http://schemas.microsoft.com/office/drawing/2014/main" id="{90E84984-910A-C33B-B356-8E112FC0985F}"/>
              </a:ext>
            </a:extLst>
          </p:cNvPr>
          <p:cNvSpPr txBox="1"/>
          <p:nvPr/>
        </p:nvSpPr>
        <p:spPr>
          <a:xfrm>
            <a:off x="6096000" y="4020235"/>
            <a:ext cx="5311451" cy="923330"/>
          </a:xfrm>
          <a:prstGeom prst="rect">
            <a:avLst/>
          </a:prstGeom>
          <a:noFill/>
        </p:spPr>
        <p:txBody>
          <a:bodyPr wrap="square">
            <a:spAutoFit/>
          </a:bodyPr>
          <a:lstStyle/>
          <a:p>
            <a:r>
              <a:rPr lang="es-MX" dirty="0">
                <a:hlinkClick r:id="rId4"/>
              </a:rPr>
              <a:t>https://learn.microsoft.com/es-es/power-query/connectors/folder</a:t>
            </a:r>
            <a:endParaRPr lang="es-MX" dirty="0"/>
          </a:p>
          <a:p>
            <a:endParaRPr lang="es-MX" dirty="0"/>
          </a:p>
        </p:txBody>
      </p:sp>
    </p:spTree>
    <p:extLst>
      <p:ext uri="{BB962C8B-B14F-4D97-AF65-F5344CB8AC3E}">
        <p14:creationId xmlns:p14="http://schemas.microsoft.com/office/powerpoint/2010/main" val="245706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24241-88D1-B75D-25CB-97F77950C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25" y="286617"/>
            <a:ext cx="2036481" cy="410967"/>
          </a:xfrm>
          <a:prstGeom prst="rect">
            <a:avLst/>
          </a:prstGeom>
        </p:spPr>
      </p:pic>
      <p:sp>
        <p:nvSpPr>
          <p:cNvPr id="4" name="Título 3">
            <a:extLst>
              <a:ext uri="{FF2B5EF4-FFF2-40B4-BE49-F238E27FC236}">
                <a16:creationId xmlns:a16="http://schemas.microsoft.com/office/drawing/2014/main" id="{9DCC7364-BFC2-DE9B-171F-8EBC3743CD31}"/>
              </a:ext>
            </a:extLst>
          </p:cNvPr>
          <p:cNvSpPr>
            <a:spLocks noGrp="1"/>
          </p:cNvSpPr>
          <p:nvPr>
            <p:ph type="title"/>
          </p:nvPr>
        </p:nvSpPr>
        <p:spPr>
          <a:xfrm>
            <a:off x="831850" y="1149021"/>
            <a:ext cx="10515600" cy="2852737"/>
          </a:xfrm>
        </p:spPr>
        <p:txBody>
          <a:bodyPr>
            <a:normAutofit/>
          </a:bodyPr>
          <a:lstStyle/>
          <a:p>
            <a:pPr algn="just">
              <a:lnSpc>
                <a:spcPct val="150000"/>
              </a:lnSpc>
            </a:pPr>
            <a:r>
              <a:rPr lang="es-MX" sz="2800" b="1" dirty="0">
                <a:effectLst/>
                <a:latin typeface="Turnpike" panose="02000607040000020004" pitchFamily="2" charset="0"/>
                <a:ea typeface="Calibri" panose="020F0502020204030204" pitchFamily="34" charset="0"/>
                <a:cs typeface="Times New Roman" panose="02020603050405020304" pitchFamily="18" charset="0"/>
              </a:rPr>
              <a:t>Métodos y Técnicas de Investigación en Campo y Toma de Decisiones Basadas en Datos.</a:t>
            </a:r>
            <a:endParaRPr lang="es-MX" sz="4400" dirty="0">
              <a:latin typeface="Turnpike" panose="02000607040000020004" pitchFamily="2" charset="0"/>
            </a:endParaRPr>
          </a:p>
        </p:txBody>
      </p:sp>
      <p:sp>
        <p:nvSpPr>
          <p:cNvPr id="5" name="Marcador de texto 4">
            <a:extLst>
              <a:ext uri="{FF2B5EF4-FFF2-40B4-BE49-F238E27FC236}">
                <a16:creationId xmlns:a16="http://schemas.microsoft.com/office/drawing/2014/main" id="{AEAB5F00-023C-DFA2-A2D1-0E99B3029185}"/>
              </a:ext>
            </a:extLst>
          </p:cNvPr>
          <p:cNvSpPr>
            <a:spLocks noGrp="1"/>
          </p:cNvSpPr>
          <p:nvPr>
            <p:ph type="body" idx="1"/>
          </p:nvPr>
        </p:nvSpPr>
        <p:spPr/>
        <p:txBody>
          <a:bodyPr/>
          <a:lstStyle/>
          <a:p>
            <a:r>
              <a:rPr lang="es-MX" dirty="0">
                <a:latin typeface="Px Grotesk Regular" panose="02060503030000020004" pitchFamily="18" charset="0"/>
              </a:rPr>
              <a:t>2. Mapas y Uso de Herramientas Geoespaciales</a:t>
            </a:r>
          </a:p>
        </p:txBody>
      </p:sp>
    </p:spTree>
    <p:extLst>
      <p:ext uri="{BB962C8B-B14F-4D97-AF65-F5344CB8AC3E}">
        <p14:creationId xmlns:p14="http://schemas.microsoft.com/office/powerpoint/2010/main" val="742457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Mapear Datos como Profesional en </a:t>
            </a:r>
            <a:r>
              <a:rPr lang="es-ES" sz="5333" dirty="0" err="1">
                <a:latin typeface="Sweet Sans" panose="02000000000000000000" pitchFamily="50" charset="0"/>
                <a:cs typeface="Sweet Sans" panose="02000000000000000000" pitchFamily="50" charset="0"/>
              </a:rPr>
              <a:t>Power</a:t>
            </a:r>
            <a:r>
              <a:rPr lang="es-ES" sz="5333" dirty="0">
                <a:latin typeface="Sweet Sans" panose="02000000000000000000" pitchFamily="50" charset="0"/>
                <a:cs typeface="Sweet Sans" panose="02000000000000000000" pitchFamily="50" charset="0"/>
              </a:rPr>
              <a:t> BI</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4025172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6162964" cy="4351338"/>
          </a:xfrm>
        </p:spPr>
        <p:txBody>
          <a:bodyPr>
            <a:normAutofit/>
          </a:bodyPr>
          <a:lstStyle/>
          <a:p>
            <a:pPr marL="0" indent="0" algn="l">
              <a:lnSpc>
                <a:spcPct val="100000"/>
              </a:lnSpc>
              <a:buNone/>
            </a:pPr>
            <a:r>
              <a:rPr lang="es-MX" b="1" dirty="0" err="1">
                <a:solidFill>
                  <a:srgbClr val="171717"/>
                </a:solidFill>
                <a:latin typeface="Px Grotesk Regular" panose="02060503030000020004" pitchFamily="18" charset="0"/>
              </a:rPr>
              <a:t>Coroplético</a:t>
            </a:r>
            <a:endParaRPr lang="es-MX" b="1" dirty="0">
              <a:solidFill>
                <a:srgbClr val="171717"/>
              </a:solidFill>
              <a:latin typeface="Px Grotesk Regular" panose="02060503030000020004" pitchFamily="18" charset="0"/>
            </a:endParaRPr>
          </a:p>
          <a:p>
            <a:pPr algn="l">
              <a:lnSpc>
                <a:spcPct val="100000"/>
              </a:lnSpc>
            </a:pPr>
            <a:endParaRPr lang="es-MX" b="0" i="0" dirty="0">
              <a:solidFill>
                <a:srgbClr val="171717"/>
              </a:solidFill>
              <a:effectLst/>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Se basan en AREAS.</a:t>
            </a:r>
          </a:p>
          <a:p>
            <a:pPr lvl="1">
              <a:lnSpc>
                <a:spcPct val="100000"/>
              </a:lnSpc>
            </a:pPr>
            <a:endParaRPr lang="es-MX" sz="2000" dirty="0">
              <a:solidFill>
                <a:srgbClr val="171717"/>
              </a:solidFill>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El </a:t>
            </a:r>
            <a:r>
              <a:rPr lang="es-MX" sz="2000" dirty="0" err="1">
                <a:solidFill>
                  <a:srgbClr val="171717"/>
                </a:solidFill>
                <a:latin typeface="Px Grotesk Regular" panose="02060503030000020004" pitchFamily="18" charset="0"/>
              </a:rPr>
              <a:t>dataset</a:t>
            </a:r>
            <a:r>
              <a:rPr lang="es-MX" sz="2000" dirty="0">
                <a:solidFill>
                  <a:srgbClr val="171717"/>
                </a:solidFill>
                <a:latin typeface="Px Grotesk Regular" panose="02060503030000020004" pitchFamily="18" charset="0"/>
              </a:rPr>
              <a:t> debe tener informaciones textuales sobre los nombres de las AREAS ( Data </a:t>
            </a:r>
            <a:r>
              <a:rPr lang="es-MX" sz="2000" dirty="0" err="1">
                <a:solidFill>
                  <a:srgbClr val="171717"/>
                </a:solidFill>
                <a:latin typeface="Px Grotesk Regular" panose="02060503030000020004" pitchFamily="18" charset="0"/>
              </a:rPr>
              <a:t>Format</a:t>
            </a:r>
            <a:r>
              <a:rPr lang="es-MX" sz="2000" dirty="0">
                <a:solidFill>
                  <a:srgbClr val="171717"/>
                </a:solidFill>
                <a:latin typeface="Px Grotesk Regular" panose="02060503030000020004" pitchFamily="18" charset="0"/>
              </a:rPr>
              <a:t> Text- </a:t>
            </a:r>
            <a:r>
              <a:rPr lang="es-MX" sz="2000" dirty="0" err="1">
                <a:solidFill>
                  <a:srgbClr val="171717"/>
                </a:solidFill>
                <a:latin typeface="Px Grotesk Regular" panose="02060503030000020004" pitchFamily="18" charset="0"/>
              </a:rPr>
              <a:t>Power</a:t>
            </a:r>
            <a:r>
              <a:rPr lang="es-MX" sz="2000" dirty="0">
                <a:solidFill>
                  <a:srgbClr val="171717"/>
                </a:solidFill>
                <a:latin typeface="Px Grotesk Regular" panose="02060503030000020004" pitchFamily="18" charset="0"/>
              </a:rPr>
              <a:t> </a:t>
            </a:r>
            <a:r>
              <a:rPr lang="es-MX" sz="2000" dirty="0" err="1">
                <a:solidFill>
                  <a:srgbClr val="171717"/>
                </a:solidFill>
                <a:latin typeface="Px Grotesk Regular" panose="02060503030000020004" pitchFamily="18" charset="0"/>
              </a:rPr>
              <a:t>Query</a:t>
            </a:r>
            <a:r>
              <a:rPr lang="es-MX" sz="2000" dirty="0">
                <a:solidFill>
                  <a:srgbClr val="171717"/>
                </a:solidFill>
                <a:latin typeface="Px Grotesk Regular" panose="02060503030000020004" pitchFamily="18" charset="0"/>
              </a:rPr>
              <a:t>).</a:t>
            </a:r>
          </a:p>
          <a:p>
            <a:pPr marL="457200" lvl="1" indent="0">
              <a:lnSpc>
                <a:spcPct val="100000"/>
              </a:lnSpc>
              <a:buNone/>
            </a:pPr>
            <a:endParaRPr lang="es-MX" sz="2000" dirty="0">
              <a:solidFill>
                <a:srgbClr val="171717"/>
              </a:solidFill>
              <a:latin typeface="Px Grotesk Regular" panose="02060503030000020004" pitchFamily="18" charset="0"/>
            </a:endParaRPr>
          </a:p>
          <a:p>
            <a:pPr lvl="1">
              <a:lnSpc>
                <a:spcPct val="100000"/>
              </a:lnSpc>
            </a:pPr>
            <a:r>
              <a:rPr lang="es-MX" sz="2000" dirty="0">
                <a:solidFill>
                  <a:srgbClr val="171717"/>
                </a:solidFill>
                <a:latin typeface="Px Grotesk Regular" panose="02060503030000020004" pitchFamily="18" charset="0"/>
              </a:rPr>
              <a:t>Formato &lt;&lt;Área Geográfica&gt;&gt; (</a:t>
            </a:r>
            <a:r>
              <a:rPr lang="es-MX" sz="2000" dirty="0" err="1">
                <a:solidFill>
                  <a:srgbClr val="171717"/>
                </a:solidFill>
                <a:latin typeface="Px Grotesk Regular" panose="02060503030000020004" pitchFamily="18" charset="0"/>
              </a:rPr>
              <a:t>Type</a:t>
            </a:r>
            <a:r>
              <a:rPr lang="es-MX" sz="2000" dirty="0">
                <a:solidFill>
                  <a:srgbClr val="171717"/>
                </a:solidFill>
                <a:latin typeface="Px Grotesk Regular" panose="02060503030000020004" pitchFamily="18" charset="0"/>
              </a:rPr>
              <a:t> Data – </a:t>
            </a:r>
            <a:r>
              <a:rPr lang="es-MX" sz="2000" dirty="0" err="1">
                <a:solidFill>
                  <a:srgbClr val="171717"/>
                </a:solidFill>
                <a:latin typeface="Px Grotesk Regular" panose="02060503030000020004" pitchFamily="18" charset="0"/>
              </a:rPr>
              <a:t>Power</a:t>
            </a:r>
            <a:r>
              <a:rPr lang="es-MX" sz="2000" dirty="0">
                <a:solidFill>
                  <a:srgbClr val="171717"/>
                </a:solidFill>
                <a:latin typeface="Px Grotesk Regular" panose="02060503030000020004" pitchFamily="18" charset="0"/>
              </a:rPr>
              <a:t> BI).</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D01A26AB-18D5-6691-7989-A068F5996555}"/>
              </a:ext>
            </a:extLst>
          </p:cNvPr>
          <p:cNvPicPr>
            <a:picLocks noChangeAspect="1"/>
          </p:cNvPicPr>
          <p:nvPr/>
        </p:nvPicPr>
        <p:blipFill>
          <a:blip r:embed="rId3"/>
          <a:stretch>
            <a:fillRect/>
          </a:stretch>
        </p:blipFill>
        <p:spPr>
          <a:xfrm>
            <a:off x="7133378" y="1856515"/>
            <a:ext cx="4328951" cy="4221011"/>
          </a:xfrm>
          <a:prstGeom prst="rect">
            <a:avLst/>
          </a:prstGeom>
          <a:ln>
            <a:solidFill>
              <a:schemeClr val="tx1"/>
            </a:solidFill>
          </a:ln>
        </p:spPr>
      </p:pic>
    </p:spTree>
    <p:extLst>
      <p:ext uri="{BB962C8B-B14F-4D97-AF65-F5344CB8AC3E}">
        <p14:creationId xmlns:p14="http://schemas.microsoft.com/office/powerpoint/2010/main" val="242615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157929" y="509027"/>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54" name="Google Shape;154;p50"/>
          <p:cNvSpPr txBox="1">
            <a:spLocks noGrp="1"/>
          </p:cNvSpPr>
          <p:nvPr>
            <p:ph type="body" idx="1"/>
          </p:nvPr>
        </p:nvSpPr>
        <p:spPr>
          <a:xfrm>
            <a:off x="237603" y="1001823"/>
            <a:ext cx="11716795" cy="1994197"/>
          </a:xfrm>
          <a:prstGeom prst="rect">
            <a:avLst/>
          </a:prstGeom>
          <a:noFill/>
          <a:ln>
            <a:noFill/>
          </a:ln>
        </p:spPr>
        <p:txBody>
          <a:bodyPr spcFirstLastPara="1" wrap="square" lIns="121900" tIns="121900" rIns="121900" bIns="121900" anchor="t" anchorCtr="0">
            <a:noAutofit/>
          </a:bodyPr>
          <a:lstStyle/>
          <a:p>
            <a:pPr marL="0" indent="0" algn="just">
              <a:buNone/>
            </a:pPr>
            <a:r>
              <a:rPr lang="es-ES" sz="1467" dirty="0">
                <a:solidFill>
                  <a:schemeClr val="tx1"/>
                </a:solidFill>
                <a:latin typeface="Px Grotesk Regular" panose="02060503030000020004" pitchFamily="18" charset="0"/>
              </a:rPr>
              <a:t>La cuarta condición de Date, que expresa "lo que la mayoría de la gente piensa como la característica que define la 1FN“,​ concierne a grupos repetidos. El siguiente ejemplo ilustra cómo un diseño de base de datos puede incorporar la repetición de grupos, en violación de la 1FN.</a:t>
            </a:r>
            <a:endParaRPr dirty="0">
              <a:solidFill>
                <a:schemeClr val="tx1"/>
              </a:solidFill>
              <a:latin typeface="Px Grotesk Regular" panose="02060503030000020004" pitchFamily="18" charset="0"/>
            </a:endParaRPr>
          </a:p>
          <a:p>
            <a:pPr marL="0" indent="0" algn="just">
              <a:buNone/>
            </a:pPr>
            <a:endParaRPr sz="1467" dirty="0">
              <a:solidFill>
                <a:schemeClr val="tx1"/>
              </a:solidFill>
              <a:latin typeface="Px Grotesk Regular" panose="02060503030000020004" pitchFamily="18" charset="0"/>
            </a:endParaRPr>
          </a:p>
          <a:p>
            <a:pPr marL="186262" indent="0">
              <a:buNone/>
            </a:pPr>
            <a:r>
              <a:rPr lang="es-ES" sz="1467" b="1" dirty="0">
                <a:solidFill>
                  <a:schemeClr val="tx1"/>
                </a:solidFill>
                <a:latin typeface="Px Grotesk Regular" panose="02060503030000020004" pitchFamily="18" charset="0"/>
              </a:rPr>
              <a:t>Ejemplo 1: Dominios y valores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Suponga que un diseñador principiante desea guardar los nombres y los números telefónicos de los clientes. Procede a definir una tabla de cliente como la que sigue: </a:t>
            </a:r>
            <a:endParaRPr sz="1467" dirty="0">
              <a:solidFill>
                <a:schemeClr val="tx1"/>
              </a:solidFill>
              <a:latin typeface="Px Grotesk Regular" panose="02060503030000020004" pitchFamily="18" charset="0"/>
            </a:endParaRPr>
          </a:p>
        </p:txBody>
      </p:sp>
      <p:graphicFrame>
        <p:nvGraphicFramePr>
          <p:cNvPr id="156" name="Google Shape;156;p50"/>
          <p:cNvGraphicFramePr/>
          <p:nvPr/>
        </p:nvGraphicFramePr>
        <p:xfrm>
          <a:off x="869503" y="2991639"/>
          <a:ext cx="44196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Nombre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7" name="Google Shape;157;p50"/>
          <p:cNvSpPr txBox="1"/>
          <p:nvPr/>
        </p:nvSpPr>
        <p:spPr>
          <a:xfrm>
            <a:off x="237603" y="4293714"/>
            <a:ext cx="11557448" cy="861720"/>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latin typeface="Px Grotesk Regular" panose="02060503030000020004" pitchFamily="18" charset="0"/>
                <a:ea typeface="Proxima Nova"/>
                <a:cs typeface="Proxima Nova"/>
                <a:sym typeface="Proxima Nova"/>
              </a:rPr>
              <a:t>En este punto, el diseñador se da cuenta de que un requerimiento es guardar múltiples números telefónicos para algunos clientes. Razona que la manera más simple de hacer esto es permitir que el campo "Teléfono" contenga más de un valor en cualquier registro dado: </a:t>
            </a:r>
            <a:endParaRPr sz="1600" kern="0" dirty="0">
              <a:latin typeface="Px Grotesk Regular" panose="02060503030000020004" pitchFamily="18" charset="0"/>
              <a:ea typeface="Proxima Nova"/>
              <a:cs typeface="Proxima Nova"/>
              <a:sym typeface="Proxima Nova"/>
            </a:endParaRPr>
          </a:p>
        </p:txBody>
      </p:sp>
      <p:graphicFrame>
        <p:nvGraphicFramePr>
          <p:cNvPr id="158" name="Google Shape;158;p50"/>
          <p:cNvGraphicFramePr/>
          <p:nvPr/>
        </p:nvGraphicFramePr>
        <p:xfrm>
          <a:off x="1915041" y="5219683"/>
          <a:ext cx="77724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r>
                        <a:rPr lang="es-ES" sz="1500" b="0" i="0" u="none" strike="noStrike" cap="none">
                          <a:solidFill>
                            <a:srgbClr val="FF0000"/>
                          </a:solidFill>
                          <a:latin typeface="Px Grotesk Regular" panose="02060503030000020004" pitchFamily="18" charset="0"/>
                          <a:ea typeface="Proxima Nova"/>
                          <a:cs typeface="Proxima Nova"/>
                          <a:sym typeface="Proxima Nova"/>
                        </a:rPr>
                        <a:t>555-776-4100</a:t>
                      </a:r>
                      <a:r>
                        <a:rPr lang="es-ES" sz="1500" b="0" i="0" u="none" strike="noStrike" cap="none">
                          <a:solidFill>
                            <a:srgbClr val="000000"/>
                          </a:solidFill>
                          <a:latin typeface="Px Grotesk Regular" panose="02060503030000020004" pitchFamily="18" charset="0"/>
                          <a:ea typeface="Proxima Nova"/>
                          <a:cs typeface="Proxima Nova"/>
                          <a:sym typeface="Proxima Nova"/>
                        </a:rPr>
                        <a:t>, </a:t>
                      </a:r>
                      <a:r>
                        <a:rPr lang="es-ES" sz="1500" b="0" i="0" u="none" strike="noStrike" cap="none">
                          <a:solidFill>
                            <a:srgbClr val="002060"/>
                          </a:solidFill>
                          <a:latin typeface="Px Grotesk Regular" panose="02060503030000020004" pitchFamily="18" charset="0"/>
                          <a:ea typeface="Proxima Nova"/>
                          <a:cs typeface="Proxima Nova"/>
                          <a:sym typeface="Proxima Nova"/>
                        </a:rPr>
                        <a:t>555-888-6366</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9" name="Google Shape;159;p50"/>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2" name="Imagen 1">
            <a:extLst>
              <a:ext uri="{FF2B5EF4-FFF2-40B4-BE49-F238E27FC236}">
                <a16:creationId xmlns:a16="http://schemas.microsoft.com/office/drawing/2014/main" id="{B3C2B76C-955B-E026-5569-9E3B1C147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82" y="98060"/>
            <a:ext cx="2036481" cy="410967"/>
          </a:xfrm>
          <a:prstGeom prst="rect">
            <a:avLst/>
          </a:prstGeom>
        </p:spPr>
      </p:pic>
    </p:spTree>
    <p:extLst>
      <p:ext uri="{BB962C8B-B14F-4D97-AF65-F5344CB8AC3E}">
        <p14:creationId xmlns:p14="http://schemas.microsoft.com/office/powerpoint/2010/main" val="1637414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5802745" cy="4351338"/>
          </a:xfrm>
        </p:spPr>
        <p:txBody>
          <a:bodyPr>
            <a:normAutofit fontScale="92500" lnSpcReduction="10000"/>
          </a:bodyPr>
          <a:lstStyle/>
          <a:p>
            <a:pPr marL="0" indent="0" algn="just">
              <a:lnSpc>
                <a:spcPct val="100000"/>
              </a:lnSpc>
              <a:buNone/>
            </a:pPr>
            <a:r>
              <a:rPr lang="es-MX" b="1" dirty="0">
                <a:solidFill>
                  <a:srgbClr val="171717"/>
                </a:solidFill>
                <a:latin typeface="Px Grotesk Regular" panose="02060503030000020004" pitchFamily="18" charset="0"/>
              </a:rPr>
              <a:t>Burbujas y Puntos</a:t>
            </a:r>
          </a:p>
          <a:p>
            <a:pPr algn="just">
              <a:lnSpc>
                <a:spcPct val="100000"/>
              </a:lnSpc>
            </a:pPr>
            <a:endParaRPr lang="es-MX" b="0" i="0" dirty="0">
              <a:solidFill>
                <a:srgbClr val="171717"/>
              </a:solidFill>
              <a:effectLst/>
              <a:latin typeface="Px Grotesk Regular" panose="02060503030000020004" pitchFamily="18" charset="0"/>
            </a:endParaRPr>
          </a:p>
          <a:p>
            <a:pPr algn="just">
              <a:lnSpc>
                <a:spcPct val="100000"/>
              </a:lnSpc>
            </a:pPr>
            <a:r>
              <a:rPr lang="es-MX" dirty="0"/>
              <a:t>Se basan en puntos determinados por Latitud y Longitud - El </a:t>
            </a:r>
            <a:r>
              <a:rPr lang="es-MX" dirty="0" err="1"/>
              <a:t>Dataset</a:t>
            </a:r>
            <a:r>
              <a:rPr lang="es-MX" dirty="0"/>
              <a:t> debe tener informaciones sobre Latitud y Longitud (en formato decimal) y en </a:t>
            </a:r>
            <a:r>
              <a:rPr lang="es-MX" dirty="0" err="1"/>
              <a:t>PowerQuery</a:t>
            </a:r>
            <a:r>
              <a:rPr lang="es-MX" dirty="0"/>
              <a:t> se </a:t>
            </a:r>
            <a:r>
              <a:rPr lang="es-MX" dirty="0" err="1"/>
              <a:t>formata</a:t>
            </a:r>
            <a:r>
              <a:rPr lang="es-MX" dirty="0"/>
              <a:t> como «numero decimal» (Data </a:t>
            </a:r>
            <a:r>
              <a:rPr lang="es-MX" dirty="0" err="1"/>
              <a:t>Format</a:t>
            </a:r>
            <a:r>
              <a:rPr lang="es-MX" dirty="0"/>
              <a:t> Numero Decimal - </a:t>
            </a:r>
            <a:r>
              <a:rPr lang="es-MX" dirty="0" err="1"/>
              <a:t>PowerQuery</a:t>
            </a:r>
            <a:r>
              <a:rPr lang="es-MX" dirty="0"/>
              <a:t>) - Formato «</a:t>
            </a:r>
            <a:r>
              <a:rPr lang="es-MX" dirty="0" err="1"/>
              <a:t>Latitudine</a:t>
            </a:r>
            <a:r>
              <a:rPr lang="es-MX" dirty="0"/>
              <a:t>/</a:t>
            </a:r>
            <a:r>
              <a:rPr lang="es-MX" dirty="0" err="1"/>
              <a:t>Longitudine</a:t>
            </a:r>
            <a:r>
              <a:rPr lang="es-MX" dirty="0"/>
              <a:t>» (</a:t>
            </a:r>
            <a:r>
              <a:rPr lang="es-MX" dirty="0" err="1"/>
              <a:t>Type</a:t>
            </a:r>
            <a:r>
              <a:rPr lang="es-MX" dirty="0"/>
              <a:t> Data - </a:t>
            </a:r>
            <a:r>
              <a:rPr lang="es-MX" dirty="0" err="1"/>
              <a:t>PowerBi</a:t>
            </a:r>
            <a:r>
              <a:rPr lang="es-MX" dirty="0"/>
              <a:t>) </a:t>
            </a:r>
            <a:endParaRPr lang="es-MX" sz="2000" dirty="0">
              <a:solidFill>
                <a:srgbClr val="171717"/>
              </a:solidFill>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6" name="Imagen 5">
            <a:extLst>
              <a:ext uri="{FF2B5EF4-FFF2-40B4-BE49-F238E27FC236}">
                <a16:creationId xmlns:a16="http://schemas.microsoft.com/office/drawing/2014/main" id="{94DA09AC-0079-F678-475F-D0CD5CA99CE9}"/>
              </a:ext>
            </a:extLst>
          </p:cNvPr>
          <p:cNvPicPr>
            <a:picLocks noChangeAspect="1"/>
          </p:cNvPicPr>
          <p:nvPr/>
        </p:nvPicPr>
        <p:blipFill>
          <a:blip r:embed="rId3"/>
          <a:stretch>
            <a:fillRect/>
          </a:stretch>
        </p:blipFill>
        <p:spPr>
          <a:xfrm>
            <a:off x="6677892" y="1866186"/>
            <a:ext cx="5234295" cy="4275996"/>
          </a:xfrm>
          <a:prstGeom prst="rect">
            <a:avLst/>
          </a:prstGeom>
        </p:spPr>
      </p:pic>
    </p:spTree>
    <p:extLst>
      <p:ext uri="{BB962C8B-B14F-4D97-AF65-F5344CB8AC3E}">
        <p14:creationId xmlns:p14="http://schemas.microsoft.com/office/powerpoint/2010/main" val="674920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92173"/>
            <a:ext cx="10515600" cy="1325563"/>
          </a:xfrm>
        </p:spPr>
        <p:txBody>
          <a:bodyPr/>
          <a:lstStyle/>
          <a:p>
            <a:pPr algn="ctr"/>
            <a:r>
              <a:rPr lang="es-MX" dirty="0">
                <a:latin typeface="Sweet Sans" panose="02000000000000000000" pitchFamily="50" charset="0"/>
                <a:cs typeface="Sweet Sans" panose="02000000000000000000" pitchFamily="50" charset="0"/>
              </a:rPr>
              <a:t>Tipo de Mapas</a:t>
            </a:r>
          </a:p>
        </p:txBody>
      </p:sp>
      <p:sp>
        <p:nvSpPr>
          <p:cNvPr id="5" name="Marcador de contenido 4">
            <a:extLst>
              <a:ext uri="{FF2B5EF4-FFF2-40B4-BE49-F238E27FC236}">
                <a16:creationId xmlns:a16="http://schemas.microsoft.com/office/drawing/2014/main" id="{3B928F46-9C4C-E102-BF58-C238773DD5FF}"/>
              </a:ext>
            </a:extLst>
          </p:cNvPr>
          <p:cNvSpPr>
            <a:spLocks noGrp="1"/>
          </p:cNvSpPr>
          <p:nvPr>
            <p:ph sz="half" idx="1"/>
          </p:nvPr>
        </p:nvSpPr>
        <p:spPr>
          <a:xfrm>
            <a:off x="514928" y="1866186"/>
            <a:ext cx="5802745" cy="4351338"/>
          </a:xfrm>
        </p:spPr>
        <p:txBody>
          <a:bodyPr>
            <a:normAutofit/>
          </a:bodyPr>
          <a:lstStyle/>
          <a:p>
            <a:pPr marL="0" indent="0" algn="just">
              <a:lnSpc>
                <a:spcPct val="100000"/>
              </a:lnSpc>
              <a:buNone/>
            </a:pPr>
            <a:r>
              <a:rPr lang="es-MX" b="1" dirty="0">
                <a:solidFill>
                  <a:srgbClr val="171717"/>
                </a:solidFill>
                <a:latin typeface="Px Grotesk Regular" panose="02060503030000020004" pitchFamily="18" charset="0"/>
              </a:rPr>
              <a:t>Mapas de Calor</a:t>
            </a:r>
          </a:p>
          <a:p>
            <a:pPr algn="just">
              <a:lnSpc>
                <a:spcPct val="100000"/>
              </a:lnSpc>
            </a:pPr>
            <a:endParaRPr lang="es-MX" b="0" i="0" dirty="0">
              <a:solidFill>
                <a:srgbClr val="171717"/>
              </a:solidFill>
              <a:effectLst/>
              <a:latin typeface="Px Grotesk Regular" panose="02060503030000020004" pitchFamily="18" charset="0"/>
            </a:endParaRPr>
          </a:p>
          <a:p>
            <a:pPr algn="just">
              <a:lnSpc>
                <a:spcPct val="100000"/>
              </a:lnSpc>
            </a:pPr>
            <a:r>
              <a:rPr lang="es-MX" dirty="0"/>
              <a:t>Es una variante de los mapas de burbujas basado también en puntos determinados por Latitud y Longitud. Se define como una representación </a:t>
            </a:r>
            <a:r>
              <a:rPr lang="es-MX" dirty="0" err="1"/>
              <a:t>gràfica</a:t>
            </a:r>
            <a:r>
              <a:rPr lang="es-MX" dirty="0"/>
              <a:t> de los datos utilizando colores para indicar el nivel de actividad.</a:t>
            </a:r>
            <a:endParaRPr lang="es-MX" sz="2000" dirty="0">
              <a:solidFill>
                <a:srgbClr val="171717"/>
              </a:solidFill>
              <a:latin typeface="Px Grotesk Regular" panose="02060503030000020004" pitchFamily="18"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3" name="Imagen 2">
            <a:extLst>
              <a:ext uri="{FF2B5EF4-FFF2-40B4-BE49-F238E27FC236}">
                <a16:creationId xmlns:a16="http://schemas.microsoft.com/office/drawing/2014/main" id="{B7E73CF7-CD43-98AB-FC29-1A9B6DB4EE87}"/>
              </a:ext>
            </a:extLst>
          </p:cNvPr>
          <p:cNvPicPr>
            <a:picLocks noChangeAspect="1"/>
          </p:cNvPicPr>
          <p:nvPr/>
        </p:nvPicPr>
        <p:blipFill>
          <a:blip r:embed="rId3"/>
          <a:stretch>
            <a:fillRect/>
          </a:stretch>
        </p:blipFill>
        <p:spPr>
          <a:xfrm>
            <a:off x="6863628" y="1888866"/>
            <a:ext cx="4739554" cy="4496203"/>
          </a:xfrm>
          <a:prstGeom prst="rect">
            <a:avLst/>
          </a:prstGeom>
        </p:spPr>
      </p:pic>
    </p:spTree>
    <p:extLst>
      <p:ext uri="{BB962C8B-B14F-4D97-AF65-F5344CB8AC3E}">
        <p14:creationId xmlns:p14="http://schemas.microsoft.com/office/powerpoint/2010/main" val="4073583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838200" y="378501"/>
            <a:ext cx="10515600" cy="1325563"/>
          </a:xfrm>
        </p:spPr>
        <p:txBody>
          <a:bodyPr/>
          <a:lstStyle/>
          <a:p>
            <a:pPr algn="ctr"/>
            <a:r>
              <a:rPr lang="es-MX" dirty="0">
                <a:latin typeface="Sweet Sans" panose="02000000000000000000" pitchFamily="50" charset="0"/>
                <a:cs typeface="Sweet Sans" panose="02000000000000000000" pitchFamily="50" charset="0"/>
              </a:rPr>
              <a:t>Práctica de Mapas</a:t>
            </a: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sp>
        <p:nvSpPr>
          <p:cNvPr id="6" name="Marcador de contenido 5">
            <a:extLst>
              <a:ext uri="{FF2B5EF4-FFF2-40B4-BE49-F238E27FC236}">
                <a16:creationId xmlns:a16="http://schemas.microsoft.com/office/drawing/2014/main" id="{AB3054D4-5796-3CA6-C515-9537EC2B4EF9}"/>
              </a:ext>
            </a:extLst>
          </p:cNvPr>
          <p:cNvSpPr>
            <a:spLocks noGrp="1"/>
          </p:cNvSpPr>
          <p:nvPr>
            <p:ph sz="half" idx="1"/>
          </p:nvPr>
        </p:nvSpPr>
        <p:spPr>
          <a:xfrm>
            <a:off x="838200" y="1990392"/>
            <a:ext cx="5181600" cy="4351338"/>
          </a:xfrm>
        </p:spPr>
        <p:txBody>
          <a:bodyPr/>
          <a:lstStyle/>
          <a:p>
            <a:r>
              <a:rPr lang="es-MX" dirty="0"/>
              <a:t>Herramientas a utilizar:</a:t>
            </a:r>
          </a:p>
          <a:p>
            <a:pPr lvl="1"/>
            <a:r>
              <a:rPr lang="es-MX" dirty="0" err="1"/>
              <a:t>My</a:t>
            </a:r>
            <a:r>
              <a:rPr lang="es-MX" dirty="0"/>
              <a:t> </a:t>
            </a:r>
            <a:r>
              <a:rPr lang="es-MX" dirty="0" err="1"/>
              <a:t>Maps</a:t>
            </a:r>
            <a:r>
              <a:rPr lang="es-MX" dirty="0"/>
              <a:t>.</a:t>
            </a:r>
          </a:p>
          <a:p>
            <a:pPr lvl="1"/>
            <a:r>
              <a:rPr lang="es-MX" dirty="0" err="1"/>
              <a:t>Mapbox</a:t>
            </a:r>
            <a:r>
              <a:rPr lang="es-MX" dirty="0"/>
              <a:t>.</a:t>
            </a:r>
          </a:p>
          <a:p>
            <a:pPr lvl="1"/>
            <a:r>
              <a:rPr lang="es-MX" dirty="0" err="1"/>
              <a:t>Power</a:t>
            </a:r>
            <a:r>
              <a:rPr lang="es-MX" dirty="0"/>
              <a:t> BI.</a:t>
            </a:r>
          </a:p>
        </p:txBody>
      </p:sp>
    </p:spTree>
    <p:extLst>
      <p:ext uri="{BB962C8B-B14F-4D97-AF65-F5344CB8AC3E}">
        <p14:creationId xmlns:p14="http://schemas.microsoft.com/office/powerpoint/2010/main" val="122550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Estadística Censal a Nivel </a:t>
            </a:r>
            <a:r>
              <a:rPr lang="es-ES" sz="5333" dirty="0" err="1">
                <a:latin typeface="Sweet Sans" panose="02000000000000000000" pitchFamily="50" charset="0"/>
                <a:cs typeface="Sweet Sans" panose="02000000000000000000" pitchFamily="50" charset="0"/>
              </a:rPr>
              <a:t>Geoelectoral</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2562074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D26FA6-D1A6-79CC-C10F-2ACC5DE0A83A}"/>
              </a:ext>
            </a:extLst>
          </p:cNvPr>
          <p:cNvSpPr>
            <a:spLocks noGrp="1"/>
          </p:cNvSpPr>
          <p:nvPr>
            <p:ph type="title"/>
          </p:nvPr>
        </p:nvSpPr>
        <p:spPr>
          <a:xfrm>
            <a:off x="964045" y="655781"/>
            <a:ext cx="10263909" cy="1075992"/>
          </a:xfrm>
        </p:spPr>
        <p:txBody>
          <a:bodyPr>
            <a:normAutofit/>
          </a:bodyPr>
          <a:lstStyle/>
          <a:p>
            <a:pPr algn="ctr"/>
            <a:r>
              <a:rPr lang="es-MX" sz="3600" dirty="0">
                <a:latin typeface="Sweet Sans" panose="02000000000000000000" pitchFamily="50" charset="0"/>
                <a:cs typeface="Sweet Sans" panose="02000000000000000000" pitchFamily="50" charset="0"/>
              </a:rPr>
              <a:t>Estadísticas Censales a Escala </a:t>
            </a:r>
            <a:r>
              <a:rPr lang="es-MX" sz="3600" dirty="0" err="1">
                <a:latin typeface="Sweet Sans" panose="02000000000000000000" pitchFamily="50" charset="0"/>
                <a:cs typeface="Sweet Sans" panose="02000000000000000000" pitchFamily="50" charset="0"/>
              </a:rPr>
              <a:t>Geoelectoral</a:t>
            </a:r>
            <a:endParaRPr lang="es-MX" sz="3600" dirty="0">
              <a:latin typeface="Sweet Sans" panose="02000000000000000000" pitchFamily="50" charset="0"/>
              <a:cs typeface="Sweet Sans" panose="02000000000000000000" pitchFamily="50" charset="0"/>
            </a:endParaRPr>
          </a:p>
        </p:txBody>
      </p:sp>
      <p:pic>
        <p:nvPicPr>
          <p:cNvPr id="7" name="Imagen 6">
            <a:extLst>
              <a:ext uri="{FF2B5EF4-FFF2-40B4-BE49-F238E27FC236}">
                <a16:creationId xmlns:a16="http://schemas.microsoft.com/office/drawing/2014/main" id="{827656DA-394F-1BC8-5EB2-317D75387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08" y="92173"/>
            <a:ext cx="2036481" cy="410967"/>
          </a:xfrm>
          <a:prstGeom prst="rect">
            <a:avLst/>
          </a:prstGeom>
        </p:spPr>
      </p:pic>
      <p:pic>
        <p:nvPicPr>
          <p:cNvPr id="8" name="Imagen 7">
            <a:extLst>
              <a:ext uri="{FF2B5EF4-FFF2-40B4-BE49-F238E27FC236}">
                <a16:creationId xmlns:a16="http://schemas.microsoft.com/office/drawing/2014/main" id="{2B0CB17D-CEA0-A8C1-F4F0-B7896442FEEC}"/>
              </a:ext>
            </a:extLst>
          </p:cNvPr>
          <p:cNvPicPr>
            <a:picLocks noChangeAspect="1"/>
          </p:cNvPicPr>
          <p:nvPr/>
        </p:nvPicPr>
        <p:blipFill>
          <a:blip r:embed="rId3"/>
          <a:stretch>
            <a:fillRect/>
          </a:stretch>
        </p:blipFill>
        <p:spPr>
          <a:xfrm>
            <a:off x="577734" y="1884414"/>
            <a:ext cx="4880959" cy="4646902"/>
          </a:xfrm>
          <a:prstGeom prst="rect">
            <a:avLst/>
          </a:prstGeom>
        </p:spPr>
      </p:pic>
      <p:sp>
        <p:nvSpPr>
          <p:cNvPr id="10" name="CuadroTexto 9">
            <a:extLst>
              <a:ext uri="{FF2B5EF4-FFF2-40B4-BE49-F238E27FC236}">
                <a16:creationId xmlns:a16="http://schemas.microsoft.com/office/drawing/2014/main" id="{5DA5F34D-8B77-EDF0-F3F1-5AE16A7E896A}"/>
              </a:ext>
            </a:extLst>
          </p:cNvPr>
          <p:cNvSpPr txBox="1"/>
          <p:nvPr/>
        </p:nvSpPr>
        <p:spPr>
          <a:xfrm>
            <a:off x="6331065" y="2643909"/>
            <a:ext cx="5283201" cy="1200329"/>
          </a:xfrm>
          <a:prstGeom prst="rect">
            <a:avLst/>
          </a:prstGeom>
          <a:noFill/>
        </p:spPr>
        <p:txBody>
          <a:bodyPr wrap="square">
            <a:spAutoFit/>
          </a:bodyPr>
          <a:lstStyle/>
          <a:p>
            <a:r>
              <a:rPr lang="es-MX" dirty="0">
                <a:hlinkClick r:id="rId4"/>
              </a:rPr>
              <a:t>https://centralelectoral.ine.mx/2021/08/18/presentan-ine-e-inegi-la-herramienta-estadisticas-censales-a-escalas-geoelectorales-2020/</a:t>
            </a:r>
            <a:endParaRPr lang="es-MX" dirty="0"/>
          </a:p>
          <a:p>
            <a:endParaRPr lang="es-MX" dirty="0"/>
          </a:p>
        </p:txBody>
      </p:sp>
      <p:sp>
        <p:nvSpPr>
          <p:cNvPr id="12" name="CuadroTexto 11">
            <a:extLst>
              <a:ext uri="{FF2B5EF4-FFF2-40B4-BE49-F238E27FC236}">
                <a16:creationId xmlns:a16="http://schemas.microsoft.com/office/drawing/2014/main" id="{8F55A822-295D-C08D-4C82-E1837DF2DE7D}"/>
              </a:ext>
            </a:extLst>
          </p:cNvPr>
          <p:cNvSpPr txBox="1"/>
          <p:nvPr/>
        </p:nvSpPr>
        <p:spPr>
          <a:xfrm>
            <a:off x="6346994" y="4383356"/>
            <a:ext cx="4880960" cy="923330"/>
          </a:xfrm>
          <a:prstGeom prst="rect">
            <a:avLst/>
          </a:prstGeom>
          <a:noFill/>
        </p:spPr>
        <p:txBody>
          <a:bodyPr wrap="square">
            <a:spAutoFit/>
          </a:bodyPr>
          <a:lstStyle/>
          <a:p>
            <a:r>
              <a:rPr lang="es-MX" dirty="0">
                <a:hlinkClick r:id="rId5"/>
              </a:rPr>
              <a:t>https://www.inegi.org.mx/programas/ccpv/2020/#Datos_abiertos</a:t>
            </a:r>
            <a:endParaRPr lang="es-MX" dirty="0"/>
          </a:p>
          <a:p>
            <a:endParaRPr lang="es-MX" dirty="0"/>
          </a:p>
        </p:txBody>
      </p:sp>
    </p:spTree>
    <p:extLst>
      <p:ext uri="{BB962C8B-B14F-4D97-AF65-F5344CB8AC3E}">
        <p14:creationId xmlns:p14="http://schemas.microsoft.com/office/powerpoint/2010/main" val="320481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653667" y="600200"/>
            <a:ext cx="10375840" cy="3495200"/>
          </a:xfrm>
          <a:prstGeom prst="rect">
            <a:avLst/>
          </a:prstGeom>
          <a:noFill/>
          <a:ln>
            <a:noFill/>
          </a:ln>
        </p:spPr>
        <p:txBody>
          <a:bodyPr spcFirstLastPara="1" wrap="square" lIns="121900" tIns="121900" rIns="121900" bIns="121900" anchor="b" anchorCtr="0">
            <a:noAutofit/>
          </a:bodyPr>
          <a:lstStyle/>
          <a:p>
            <a:r>
              <a:rPr lang="es-ES" sz="5333" dirty="0">
                <a:latin typeface="Sweet Sans" panose="02000000000000000000" pitchFamily="50" charset="0"/>
                <a:cs typeface="Sweet Sans" panose="02000000000000000000" pitchFamily="50" charset="0"/>
              </a:rPr>
              <a:t>Demo Mapa en </a:t>
            </a:r>
            <a:r>
              <a:rPr lang="es-ES" sz="5333" dirty="0" err="1">
                <a:latin typeface="Sweet Sans" panose="02000000000000000000" pitchFamily="50" charset="0"/>
                <a:cs typeface="Sweet Sans" panose="02000000000000000000" pitchFamily="50" charset="0"/>
              </a:rPr>
              <a:t>Power</a:t>
            </a:r>
            <a:r>
              <a:rPr lang="es-ES" sz="5333" dirty="0">
                <a:latin typeface="Sweet Sans" panose="02000000000000000000" pitchFamily="50" charset="0"/>
                <a:cs typeface="Sweet Sans" panose="02000000000000000000" pitchFamily="50" charset="0"/>
              </a:rPr>
              <a:t> BI del Producto </a:t>
            </a:r>
            <a:r>
              <a:rPr lang="es-ES" sz="5333" dirty="0" err="1">
                <a:latin typeface="Sweet Sans" panose="02000000000000000000" pitchFamily="50" charset="0"/>
                <a:cs typeface="Sweet Sans" panose="02000000000000000000" pitchFamily="50" charset="0"/>
              </a:rPr>
              <a:t>Geoelectoral</a:t>
            </a:r>
            <a:endParaRPr sz="5333" dirty="0">
              <a:latin typeface="Sweet Sans" panose="02000000000000000000" pitchFamily="50" charset="0"/>
              <a:cs typeface="Sweet Sans" panose="02000000000000000000" pitchFamily="50" charset="0"/>
            </a:endParaRPr>
          </a:p>
        </p:txBody>
      </p:sp>
    </p:spTree>
    <p:extLst>
      <p:ext uri="{BB962C8B-B14F-4D97-AF65-F5344CB8AC3E}">
        <p14:creationId xmlns:p14="http://schemas.microsoft.com/office/powerpoint/2010/main" val="3479485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098" name="Picture 2" descr="Llegar juntos es el principio; mantenerse juntos es el ...">
            <a:extLst>
              <a:ext uri="{FF2B5EF4-FFF2-40B4-BE49-F238E27FC236}">
                <a16:creationId xmlns:a16="http://schemas.microsoft.com/office/drawing/2014/main" id="{7D90C150-0C46-0423-F5A6-4CA037F40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1" y="361949"/>
            <a:ext cx="11382374" cy="389964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5BF779C-3531-0098-C68A-7826BB716706}"/>
              </a:ext>
            </a:extLst>
          </p:cNvPr>
          <p:cNvSpPr/>
          <p:nvPr/>
        </p:nvSpPr>
        <p:spPr>
          <a:xfrm>
            <a:off x="9515475" y="3771900"/>
            <a:ext cx="2076450" cy="371475"/>
          </a:xfrm>
          <a:prstGeom prst="rect">
            <a:avLst/>
          </a:prstGeom>
          <a:solidFill>
            <a:srgbClr val="0A0A0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736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2"/>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65" name="Google Shape;165;p62"/>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dirty="0">
                <a:solidFill>
                  <a:schemeClr val="tx1"/>
                </a:solidFill>
                <a:latin typeface="Px Grotesk Regular" panose="02060503030000020004" pitchFamily="18" charset="0"/>
              </a:rPr>
              <a:t>Ejemplo 2: Grupos repetidos a través de columnas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    El diseñador puede evitar esta restricción definiendo múltiples columnas del número telefónico:</a:t>
            </a:r>
            <a:endParaRPr sz="1467" dirty="0">
              <a:solidFill>
                <a:schemeClr val="tx1"/>
              </a:solidFill>
              <a:latin typeface="Px Grotesk Regular" panose="02060503030000020004" pitchFamily="18" charset="0"/>
            </a:endParaRPr>
          </a:p>
        </p:txBody>
      </p:sp>
      <p:graphicFrame>
        <p:nvGraphicFramePr>
          <p:cNvPr id="167" name="Google Shape;167;p62"/>
          <p:cNvGraphicFramePr/>
          <p:nvPr/>
        </p:nvGraphicFramePr>
        <p:xfrm>
          <a:off x="869503" y="1602321"/>
          <a:ext cx="44196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68" name="Google Shape;168;p62"/>
          <p:cNvGraphicFramePr/>
          <p:nvPr>
            <p:extLst>
              <p:ext uri="{D42A27DB-BD31-4B8C-83A1-F6EECF244321}">
                <p14:modId xmlns:p14="http://schemas.microsoft.com/office/powerpoint/2010/main" val="135059275"/>
              </p:ext>
            </p:extLst>
          </p:nvPr>
        </p:nvGraphicFramePr>
        <p:xfrm>
          <a:off x="2835564" y="2841750"/>
          <a:ext cx="8527635" cy="1422435"/>
        </p:xfrm>
        <a:graphic>
          <a:graphicData uri="http://schemas.openxmlformats.org/drawingml/2006/table">
            <a:tbl>
              <a:tblPr>
                <a:noFill/>
              </a:tblPr>
              <a:tblGrid>
                <a:gridCol w="1377041">
                  <a:extLst>
                    <a:ext uri="{9D8B030D-6E8A-4147-A177-3AD203B41FA5}">
                      <a16:colId xmlns:a16="http://schemas.microsoft.com/office/drawing/2014/main" val="20000"/>
                    </a:ext>
                  </a:extLst>
                </a:gridCol>
                <a:gridCol w="1377041">
                  <a:extLst>
                    <a:ext uri="{9D8B030D-6E8A-4147-A177-3AD203B41FA5}">
                      <a16:colId xmlns:a16="http://schemas.microsoft.com/office/drawing/2014/main" val="20001"/>
                    </a:ext>
                  </a:extLst>
                </a:gridCol>
                <a:gridCol w="1377041">
                  <a:extLst>
                    <a:ext uri="{9D8B030D-6E8A-4147-A177-3AD203B41FA5}">
                      <a16:colId xmlns:a16="http://schemas.microsoft.com/office/drawing/2014/main" val="20002"/>
                    </a:ext>
                  </a:extLst>
                </a:gridCol>
                <a:gridCol w="1615361">
                  <a:extLst>
                    <a:ext uri="{9D8B030D-6E8A-4147-A177-3AD203B41FA5}">
                      <a16:colId xmlns:a16="http://schemas.microsoft.com/office/drawing/2014/main" val="20003"/>
                    </a:ext>
                  </a:extLst>
                </a:gridCol>
                <a:gridCol w="1522409">
                  <a:extLst>
                    <a:ext uri="{9D8B030D-6E8A-4147-A177-3AD203B41FA5}">
                      <a16:colId xmlns:a16="http://schemas.microsoft.com/office/drawing/2014/main" val="20004"/>
                    </a:ext>
                  </a:extLst>
                </a:gridCol>
                <a:gridCol w="1258742">
                  <a:extLst>
                    <a:ext uri="{9D8B030D-6E8A-4147-A177-3AD203B41FA5}">
                      <a16:colId xmlns:a16="http://schemas.microsoft.com/office/drawing/2014/main" val="20005"/>
                    </a:ext>
                  </a:extLst>
                </a:gridCol>
              </a:tblGrid>
              <a:tr h="221160">
                <a:tc gridSpan="6">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dirty="0">
                          <a:solidFill>
                            <a:srgbClr val="000000"/>
                          </a:solidFill>
                          <a:latin typeface="Px Grotesk Regular" panose="02060503030000020004" pitchFamily="18" charset="0"/>
                          <a:ea typeface="Proxima Nova"/>
                          <a:cs typeface="Proxima Nova"/>
                          <a:sym typeface="Proxima Nova"/>
                        </a:rPr>
                        <a:t>Cliente</a:t>
                      </a:r>
                      <a:endParaRPr sz="1900" u="none" strike="noStrike" cap="none" dirty="0">
                        <a:latin typeface="Px Grotesk Regular" panose="02060503030000020004" pitchFamily="18" charset="0"/>
                      </a:endParaRPr>
                    </a:p>
                  </a:txBody>
                  <a:tcPr marL="10167" marR="10167" marT="10167"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21160">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1</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2</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 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21160">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3909">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555-776-4100</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555-888-6366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1160">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555-678-9101</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 </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62"/>
          <p:cNvSpPr txBox="1"/>
          <p:nvPr/>
        </p:nvSpPr>
        <p:spPr>
          <a:xfrm>
            <a:off x="179574" y="4364800"/>
            <a:ext cx="11832855" cy="2339047"/>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Sin embargo, esta representación hace uso de columnas que permiten valores nulos, y por lo tanto no se conforman con la definición de la 1FN de Date. Incluso si se contempla la posibilidad de columnas con valores nulos, el diseño no está en armonía con el espíritu de 1FN. Teléfono 1, Teléfono 2, y Teléfono 3, comparten exactamente el mismo dominio y exactamente el mismo significado, dividir los números de teléfono en tres encabezados es artificial y causa problemas lógicos.</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endParaRPr sz="1200" kern="0" dirty="0">
              <a:latin typeface="Px Grotesk Regular" panose="02060503030000020004" pitchFamily="18" charset="0"/>
              <a:ea typeface="Proxima Nova"/>
              <a:cs typeface="Proxima Nova"/>
              <a:sym typeface="Proxima Nova"/>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Dificultad en hacer consultas a la tabla. Es difícil contestar preguntas tales como "¿Qué clientes tienen el teléfono X?" y "¿Qué pares de clientes comparten un número de teléfono?".</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La imposibilidad de hacer cumplir la unicidad los enlaces Cliente-a-Teléfono por medio del RDBMS. Al cliente 789 se le puede dar equivocadamente un valor para el Teléfono 2 que es exactamente igual que el valor de su Teléfono 1.</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r>
              <a:rPr lang="es-ES" sz="1200" kern="0" dirty="0">
                <a:latin typeface="Px Grotesk Regular" panose="02060503030000020004" pitchFamily="18" charset="0"/>
                <a:ea typeface="Proxima Nova"/>
                <a:cs typeface="Proxima Nova"/>
                <a:sym typeface="Proxima Nova"/>
              </a:rPr>
              <a:t>    La restricción de los números de teléfono por cliente a tres. Si viene un cliente con cuatro números de teléfono, estamos obligados a guardar solamente tres y dejar el cuarto sin guardar. Esto significa que el diseño de la base de datos está imponiendo restricciones al proceso del negocio, en vez de (como idealmente debe ser el caso) al revés.</a:t>
            </a:r>
            <a:endParaRPr sz="1867" kern="0" dirty="0">
              <a:latin typeface="Px Grotesk Regular" panose="02060503030000020004" pitchFamily="18" charset="0"/>
              <a:ea typeface="Arial"/>
              <a:cs typeface="Arial"/>
              <a:sym typeface="Arial"/>
            </a:endParaRPr>
          </a:p>
          <a:p>
            <a:pPr algn="just" defTabSz="1219170">
              <a:buClr>
                <a:srgbClr val="000000"/>
              </a:buClr>
              <a:buSzPts val="900"/>
            </a:pPr>
            <a:endParaRPr sz="1200" kern="0" dirty="0">
              <a:latin typeface="Px Grotesk Regular" panose="02060503030000020004" pitchFamily="18" charset="0"/>
              <a:ea typeface="Proxima Nova"/>
              <a:cs typeface="Proxima Nova"/>
              <a:sym typeface="Proxima Nova"/>
            </a:endParaRPr>
          </a:p>
        </p:txBody>
      </p:sp>
    </p:spTree>
    <p:extLst>
      <p:ext uri="{BB962C8B-B14F-4D97-AF65-F5344CB8AC3E}">
        <p14:creationId xmlns:p14="http://schemas.microsoft.com/office/powerpoint/2010/main" val="194122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3"/>
          <p:cNvSpPr txBox="1">
            <a:spLocks noGrp="1"/>
          </p:cNvSpPr>
          <p:nvPr>
            <p:ph type="title"/>
          </p:nvPr>
        </p:nvSpPr>
        <p:spPr>
          <a:xfrm>
            <a:off x="234199" y="223526"/>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Primera Forma Normal/1FN: Grupos Repetidos</a:t>
            </a:r>
            <a:endParaRPr sz="2667" dirty="0">
              <a:latin typeface="Sweet Sans" panose="02000000000000000000" pitchFamily="50" charset="0"/>
              <a:cs typeface="Sweet Sans" panose="02000000000000000000" pitchFamily="50" charset="0"/>
            </a:endParaRPr>
          </a:p>
        </p:txBody>
      </p:sp>
      <p:sp>
        <p:nvSpPr>
          <p:cNvPr id="175" name="Google Shape;175;p63"/>
          <p:cNvSpPr txBox="1">
            <a:spLocks noGrp="1"/>
          </p:cNvSpPr>
          <p:nvPr>
            <p:ph type="body" idx="1"/>
          </p:nvPr>
        </p:nvSpPr>
        <p:spPr>
          <a:xfrm>
            <a:off x="237603" y="878963"/>
            <a:ext cx="11716795" cy="855676"/>
          </a:xfrm>
          <a:prstGeom prst="rect">
            <a:avLst/>
          </a:prstGeom>
          <a:noFill/>
          <a:ln>
            <a:noFill/>
          </a:ln>
        </p:spPr>
        <p:txBody>
          <a:bodyPr spcFirstLastPara="1" wrap="square" lIns="121900" tIns="121900" rIns="121900" bIns="121900" anchor="t" anchorCtr="0">
            <a:noAutofit/>
          </a:bodyPr>
          <a:lstStyle/>
          <a:p>
            <a:pPr marL="186262" indent="0">
              <a:buNone/>
            </a:pPr>
            <a:r>
              <a:rPr lang="es-ES" sz="1467" b="1" dirty="0">
                <a:solidFill>
                  <a:schemeClr val="tx1"/>
                </a:solidFill>
                <a:latin typeface="Px Grotesk Regular" panose="02060503030000020004" pitchFamily="18" charset="0"/>
              </a:rPr>
              <a:t>Ejemplo 3: Grupos repetidos a través de columnas</a:t>
            </a:r>
            <a:endParaRPr dirty="0">
              <a:solidFill>
                <a:schemeClr val="tx1"/>
              </a:solidFill>
              <a:latin typeface="Px Grotesk Regular" panose="02060503030000020004" pitchFamily="18" charset="0"/>
            </a:endParaRPr>
          </a:p>
          <a:p>
            <a:pPr marL="0" indent="0" algn="just">
              <a:buNone/>
            </a:pPr>
            <a:r>
              <a:rPr lang="es-ES" sz="1467" dirty="0">
                <a:solidFill>
                  <a:schemeClr val="tx1"/>
                </a:solidFill>
                <a:latin typeface="Px Grotesk Regular" panose="02060503030000020004" pitchFamily="18" charset="0"/>
              </a:rPr>
              <a:t>El diseñador puede, alternativamente, conservar una sola columna de número de teléfono, pero alterando su dominio, haciendo una cadena de suficiente longitud para acomodar múltiples números telefónicos:</a:t>
            </a:r>
            <a:endParaRPr sz="1333" dirty="0">
              <a:solidFill>
                <a:schemeClr val="tx1"/>
              </a:solidFill>
              <a:latin typeface="Px Grotesk Regular" panose="02060503030000020004" pitchFamily="18" charset="0"/>
            </a:endParaRPr>
          </a:p>
        </p:txBody>
      </p:sp>
      <p:sp>
        <p:nvSpPr>
          <p:cNvPr id="177" name="Google Shape;177;p63"/>
          <p:cNvSpPr txBox="1"/>
          <p:nvPr/>
        </p:nvSpPr>
        <p:spPr>
          <a:xfrm>
            <a:off x="234199" y="3592058"/>
            <a:ext cx="11464261" cy="1703425"/>
          </a:xfrm>
          <a:prstGeom prst="rect">
            <a:avLst/>
          </a:prstGeom>
          <a:solidFill>
            <a:schemeClr val="lt1"/>
          </a:solidFill>
          <a:ln>
            <a:noFill/>
          </a:ln>
        </p:spPr>
        <p:txBody>
          <a:bodyPr spcFirstLastPara="1" wrap="square" lIns="121900" tIns="60933" rIns="121900" bIns="60933" anchor="t" anchorCtr="0">
            <a:spAutoFit/>
          </a:bodyPr>
          <a:lstStyle/>
          <a:p>
            <a:pPr algn="just" defTabSz="1219170">
              <a:buClr>
                <a:srgbClr val="000000"/>
              </a:buClr>
              <a:buSzPts val="1100"/>
            </a:pPr>
            <a:r>
              <a:rPr lang="es-ES" sz="1467" kern="0" dirty="0">
                <a:latin typeface="Px Grotesk Regular" panose="02060503030000020004" pitchFamily="18" charset="0"/>
                <a:ea typeface="Proxima Nova"/>
                <a:cs typeface="Proxima Nova"/>
                <a:sym typeface="Proxima Nova"/>
              </a:rPr>
              <a:t>Este es defendiblemente el peor diseño de todos, y otra vez no mantiene el espíritu de la 1NF. El encabezado "Teléfono" llega a ser semánticamente difuso, ya que ahora puede representar, o un número de teléfono, o una lista de números de teléfono, o de hecho cualquier cosa. </a:t>
            </a:r>
            <a:endParaRPr sz="1867" kern="0" dirty="0">
              <a:latin typeface="Px Grotesk Regular" panose="02060503030000020004" pitchFamily="18" charset="0"/>
              <a:ea typeface="Arial"/>
              <a:cs typeface="Arial"/>
              <a:sym typeface="Arial"/>
            </a:endParaRPr>
          </a:p>
          <a:p>
            <a:pPr algn="just" defTabSz="1219170">
              <a:buClr>
                <a:srgbClr val="000000"/>
              </a:buClr>
              <a:buSzPts val="1100"/>
            </a:pPr>
            <a:endParaRPr sz="1467" kern="0" dirty="0">
              <a:latin typeface="Px Grotesk Regular" panose="02060503030000020004" pitchFamily="18" charset="0"/>
              <a:ea typeface="Proxima Nova"/>
              <a:cs typeface="Proxima Nova"/>
              <a:sym typeface="Proxima Nova"/>
            </a:endParaRPr>
          </a:p>
          <a:p>
            <a:pPr algn="just" defTabSz="1219170">
              <a:buClr>
                <a:srgbClr val="000000"/>
              </a:buClr>
              <a:buSzPts val="1100"/>
            </a:pPr>
            <a:r>
              <a:rPr lang="es-ES" sz="1467" kern="0" dirty="0">
                <a:latin typeface="Px Grotesk Regular" panose="02060503030000020004" pitchFamily="18" charset="0"/>
                <a:ea typeface="Proxima Nova"/>
                <a:cs typeface="Proxima Nova"/>
                <a:sym typeface="Proxima Nova"/>
              </a:rPr>
              <a:t>Una consulta como "¿Qué pares de clientes comparten un número telefónico?" es virtualmente imposible de formular, dada la necesidad de proveerse de listas de números telefónicos, así como números telefónicos individuales. Con este diseño en la RDBMS, son también imposibles de definir significativas restricciones en números telefónicos. </a:t>
            </a:r>
            <a:endParaRPr sz="1467" kern="0" dirty="0">
              <a:latin typeface="Px Grotesk Regular" panose="02060503030000020004" pitchFamily="18" charset="0"/>
              <a:ea typeface="Proxima Nova"/>
              <a:cs typeface="Proxima Nova"/>
              <a:sym typeface="Proxima Nova"/>
            </a:endParaRPr>
          </a:p>
        </p:txBody>
      </p:sp>
      <p:graphicFrame>
        <p:nvGraphicFramePr>
          <p:cNvPr id="178" name="Google Shape;178;p63"/>
          <p:cNvGraphicFramePr/>
          <p:nvPr>
            <p:extLst>
              <p:ext uri="{D42A27DB-BD31-4B8C-83A1-F6EECF244321}">
                <p14:modId xmlns:p14="http://schemas.microsoft.com/office/powerpoint/2010/main" val="397760149"/>
              </p:ext>
            </p:extLst>
          </p:nvPr>
        </p:nvGraphicFramePr>
        <p:xfrm>
          <a:off x="510359" y="2046745"/>
          <a:ext cx="77724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4724400">
                  <a:extLst>
                    <a:ext uri="{9D8B030D-6E8A-4147-A177-3AD203B41FA5}">
                      <a16:colId xmlns:a16="http://schemas.microsoft.com/office/drawing/2014/main" val="20003"/>
                    </a:ext>
                  </a:extLst>
                </a:gridCol>
              </a:tblGrid>
              <a:tr h="243833">
                <a:tc gridSpan="4">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Proxima Nova"/>
                          <a:cs typeface="Proxima Nova"/>
                          <a:sym typeface="Proxima Nova"/>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Proxima Nova"/>
                          <a:cs typeface="Proxima Nova"/>
                          <a:sym typeface="Proxima Nova"/>
                        </a:rPr>
                        <a:t>Nombre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Proxima Nova"/>
                          <a:cs typeface="Proxima Nova"/>
                          <a:sym typeface="Proxima Nova"/>
                        </a:rPr>
                        <a:t>Teléfono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555-891-2345, </a:t>
                      </a:r>
                      <a:r>
                        <a:rPr lang="es-ES" sz="1500" b="0" i="0" u="none" strike="noStrike" cap="none">
                          <a:solidFill>
                            <a:srgbClr val="FF0000"/>
                          </a:solidFill>
                          <a:latin typeface="Px Grotesk Regular" panose="02060503030000020004" pitchFamily="18" charset="0"/>
                          <a:ea typeface="Proxima Nova"/>
                          <a:cs typeface="Proxima Nova"/>
                          <a:sym typeface="Proxima Nova"/>
                        </a:rPr>
                        <a:t>555-776-4100</a:t>
                      </a:r>
                      <a:r>
                        <a:rPr lang="es-ES" sz="1500" b="0" i="0" u="none" strike="noStrike" cap="none">
                          <a:solidFill>
                            <a:srgbClr val="000000"/>
                          </a:solidFill>
                          <a:latin typeface="Px Grotesk Regular" panose="02060503030000020004" pitchFamily="18" charset="0"/>
                          <a:ea typeface="Proxima Nova"/>
                          <a:cs typeface="Proxima Nova"/>
                          <a:sym typeface="Proxima Nova"/>
                        </a:rPr>
                        <a:t>, </a:t>
                      </a:r>
                      <a:r>
                        <a:rPr lang="es-ES" sz="1500" b="0" i="0" u="none" strike="noStrike" cap="none">
                          <a:solidFill>
                            <a:srgbClr val="002060"/>
                          </a:solidFill>
                          <a:latin typeface="Px Grotesk Regular" panose="02060503030000020004" pitchFamily="18" charset="0"/>
                          <a:ea typeface="Proxima Nova"/>
                          <a:cs typeface="Proxima Nova"/>
                          <a:sym typeface="Proxima Nova"/>
                        </a:rPr>
                        <a:t>555-888-6366</a:t>
                      </a:r>
                      <a:endParaRPr sz="1500" b="0" i="0" u="none" strike="noStrike" cap="none">
                        <a:solidFill>
                          <a:srgbClr val="000000"/>
                        </a:solidFill>
                        <a:latin typeface="Px Grotesk Regular" panose="02060503030000020004" pitchFamily="18" charset="0"/>
                        <a:ea typeface="Proxima Nova"/>
                        <a:cs typeface="Proxima Nova"/>
                        <a:sym typeface="Proxima Nova"/>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Proxima Nova"/>
                          <a:cs typeface="Proxima Nova"/>
                          <a:sym typeface="Proxima Nova"/>
                        </a:rPr>
                        <a:t>White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Proxima Nova"/>
                          <a:cs typeface="Proxima Nova"/>
                          <a:sym typeface="Proxima Nova"/>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9" name="Google Shape;179;p63"/>
          <p:cNvSpPr/>
          <p:nvPr/>
        </p:nvSpPr>
        <p:spPr>
          <a:xfrm>
            <a:off x="0" y="5491125"/>
            <a:ext cx="1379869" cy="13668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4"/>
          <p:cNvSpPr txBox="1">
            <a:spLocks noGrp="1"/>
          </p:cNvSpPr>
          <p:nvPr>
            <p:ph type="title"/>
          </p:nvPr>
        </p:nvSpPr>
        <p:spPr>
          <a:xfrm>
            <a:off x="234199" y="299134"/>
            <a:ext cx="11716796" cy="551471"/>
          </a:xfrm>
          <a:prstGeom prst="rect">
            <a:avLst/>
          </a:prstGeom>
          <a:noFill/>
          <a:ln>
            <a:noFill/>
          </a:ln>
        </p:spPr>
        <p:txBody>
          <a:bodyPr spcFirstLastPara="1" wrap="square" lIns="121900" tIns="121900" rIns="121900" bIns="121900" anchor="ctr" anchorCtr="0">
            <a:noAutofit/>
          </a:bodyPr>
          <a:lstStyle/>
          <a:p>
            <a:r>
              <a:rPr lang="es-ES" sz="2667" dirty="0">
                <a:latin typeface="Sweet Sans" panose="02000000000000000000" pitchFamily="50" charset="0"/>
                <a:cs typeface="Sweet Sans" panose="02000000000000000000" pitchFamily="50" charset="0"/>
              </a:rPr>
              <a:t>Un diseño con 1FN</a:t>
            </a:r>
            <a:endParaRPr sz="2667" dirty="0">
              <a:latin typeface="Sweet Sans" panose="02000000000000000000" pitchFamily="50" charset="0"/>
              <a:cs typeface="Sweet Sans" panose="02000000000000000000" pitchFamily="50" charset="0"/>
            </a:endParaRPr>
          </a:p>
        </p:txBody>
      </p:sp>
      <p:sp>
        <p:nvSpPr>
          <p:cNvPr id="185" name="Google Shape;185;p64"/>
          <p:cNvSpPr txBox="1">
            <a:spLocks noGrp="1"/>
          </p:cNvSpPr>
          <p:nvPr>
            <p:ph type="body" idx="1"/>
          </p:nvPr>
        </p:nvSpPr>
        <p:spPr>
          <a:xfrm>
            <a:off x="237603" y="1001823"/>
            <a:ext cx="11716795" cy="861775"/>
          </a:xfrm>
          <a:prstGeom prst="rect">
            <a:avLst/>
          </a:prstGeom>
          <a:noFill/>
          <a:ln>
            <a:noFill/>
          </a:ln>
        </p:spPr>
        <p:txBody>
          <a:bodyPr spcFirstLastPara="1" wrap="square" lIns="121900" tIns="121900" rIns="121900" bIns="121900" anchor="t" anchorCtr="0">
            <a:noAutofit/>
          </a:bodyPr>
          <a:lstStyle/>
          <a:p>
            <a:pPr marL="0" indent="0" algn="just">
              <a:buNone/>
            </a:pPr>
            <a:r>
              <a:rPr lang="es-ES" sz="1467" dirty="0">
                <a:solidFill>
                  <a:schemeClr val="tx1"/>
                </a:solidFill>
                <a:latin typeface="Sweet Sans" panose="02000000000000000000" pitchFamily="50" charset="0"/>
                <a:cs typeface="Sweet Sans" panose="02000000000000000000" pitchFamily="50" charset="0"/>
              </a:rPr>
              <a:t>Un diseño que está inequívocamente en 1FN hace uso de dos tablas: una tabla de cliente y una tabla de teléfono del cliente. </a:t>
            </a:r>
            <a:endParaRPr sz="1467" dirty="0">
              <a:solidFill>
                <a:schemeClr val="tx1"/>
              </a:solidFill>
              <a:latin typeface="Sweet Sans" panose="02000000000000000000" pitchFamily="50" charset="0"/>
              <a:cs typeface="Sweet Sans" panose="02000000000000000000" pitchFamily="50" charset="0"/>
            </a:endParaRPr>
          </a:p>
        </p:txBody>
      </p:sp>
      <p:sp>
        <p:nvSpPr>
          <p:cNvPr id="187" name="Google Shape;187;p64"/>
          <p:cNvSpPr txBox="1"/>
          <p:nvPr/>
        </p:nvSpPr>
        <p:spPr>
          <a:xfrm>
            <a:off x="393547" y="4589016"/>
            <a:ext cx="11557448" cy="1107941"/>
          </a:xfrm>
          <a:prstGeom prst="rect">
            <a:avLst/>
          </a:prstGeom>
          <a:noFill/>
          <a:ln>
            <a:noFill/>
          </a:ln>
        </p:spPr>
        <p:txBody>
          <a:bodyPr spcFirstLastPara="1" wrap="square" lIns="121900" tIns="60933" rIns="121900" bIns="60933" anchor="t" anchorCtr="0">
            <a:spAutoFit/>
          </a:bodyPr>
          <a:lstStyle/>
          <a:p>
            <a:pPr algn="just" defTabSz="1219170">
              <a:buClr>
                <a:srgbClr val="000000"/>
              </a:buClr>
              <a:buSzPts val="1200"/>
            </a:pPr>
            <a:r>
              <a:rPr lang="es-ES" sz="1600" kern="0" dirty="0">
                <a:latin typeface="Px Grotesk Regular" panose="02060503030000020004" pitchFamily="18" charset="0"/>
                <a:ea typeface="Proxima Nova"/>
                <a:cs typeface="Proxima Nova"/>
                <a:sym typeface="Proxima Nova"/>
              </a:rPr>
              <a:t>En este diseño no ocurren grupos repetidos de números telefónicos. En lugar de eso, cada enlace Cliente-a-Teléfono aparece en su propio registro. Es valioso notar que este diseño cumple los requerimientos adicionales para la segunda (2NF) y la tercera forma normal (3FN).</a:t>
            </a:r>
          </a:p>
          <a:p>
            <a:pPr algn="just" defTabSz="1219170">
              <a:buClr>
                <a:srgbClr val="000000"/>
              </a:buClr>
              <a:buSzPts val="1200"/>
            </a:pPr>
            <a:endParaRPr sz="1600" kern="0" dirty="0">
              <a:latin typeface="Px Grotesk Regular" panose="02060503030000020004" pitchFamily="18" charset="0"/>
              <a:ea typeface="Proxima Nova"/>
              <a:cs typeface="Proxima Nova"/>
              <a:sym typeface="Proxima Nova"/>
            </a:endParaRPr>
          </a:p>
        </p:txBody>
      </p:sp>
      <p:graphicFrame>
        <p:nvGraphicFramePr>
          <p:cNvPr id="188" name="Google Shape;188;p64"/>
          <p:cNvGraphicFramePr/>
          <p:nvPr>
            <p:extLst>
              <p:ext uri="{D42A27DB-BD31-4B8C-83A1-F6EECF244321}">
                <p14:modId xmlns:p14="http://schemas.microsoft.com/office/powerpoint/2010/main" val="88001031"/>
              </p:ext>
            </p:extLst>
          </p:nvPr>
        </p:nvGraphicFramePr>
        <p:xfrm>
          <a:off x="419329" y="1863598"/>
          <a:ext cx="3048000" cy="1219165"/>
        </p:xfrm>
        <a:graphic>
          <a:graphicData uri="http://schemas.openxmlformats.org/drawingml/2006/table">
            <a:tbl>
              <a:tblPr>
                <a:noFill/>
              </a:tblPr>
              <a:tblGrid>
                <a:gridCol w="9398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tblGrid>
              <a:tr h="243833">
                <a:tc gridSpan="3">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Calibri"/>
                          <a:cs typeface="Calibri"/>
                          <a:sym typeface="Calibri"/>
                        </a:rPr>
                        <a:t>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Nombre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Apellido</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John</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Hope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James</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Smith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Ruth</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Calibri"/>
                          <a:cs typeface="Calibri"/>
                          <a:sym typeface="Calibri"/>
                        </a:rPr>
                        <a:t>White</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9" name="Google Shape;189;p64"/>
          <p:cNvGraphicFramePr/>
          <p:nvPr>
            <p:extLst>
              <p:ext uri="{D42A27DB-BD31-4B8C-83A1-F6EECF244321}">
                <p14:modId xmlns:p14="http://schemas.microsoft.com/office/powerpoint/2010/main" val="3806720318"/>
              </p:ext>
            </p:extLst>
          </p:nvPr>
        </p:nvGraphicFramePr>
        <p:xfrm>
          <a:off x="5423738" y="2575584"/>
          <a:ext cx="2935258" cy="1706831"/>
        </p:xfrm>
        <a:graphic>
          <a:graphicData uri="http://schemas.openxmlformats.org/drawingml/2006/table">
            <a:tbl>
              <a:tblPr>
                <a:noFill/>
              </a:tblPr>
              <a:tblGrid>
                <a:gridCol w="1392161">
                  <a:extLst>
                    <a:ext uri="{9D8B030D-6E8A-4147-A177-3AD203B41FA5}">
                      <a16:colId xmlns:a16="http://schemas.microsoft.com/office/drawing/2014/main" val="20000"/>
                    </a:ext>
                  </a:extLst>
                </a:gridCol>
                <a:gridCol w="1543097">
                  <a:extLst>
                    <a:ext uri="{9D8B030D-6E8A-4147-A177-3AD203B41FA5}">
                      <a16:colId xmlns:a16="http://schemas.microsoft.com/office/drawing/2014/main" val="20001"/>
                    </a:ext>
                  </a:extLst>
                </a:gridCol>
              </a:tblGrid>
              <a:tr h="243833">
                <a:tc gridSpan="2">
                  <a:txBody>
                    <a:bodyPr/>
                    <a:lstStyle/>
                    <a:p>
                      <a:pPr marL="0" marR="0" lvl="0" indent="0" algn="ctr" rtl="0">
                        <a:lnSpc>
                          <a:spcPct val="100000"/>
                        </a:lnSpc>
                        <a:spcBef>
                          <a:spcPts val="0"/>
                        </a:spcBef>
                        <a:spcAft>
                          <a:spcPts val="0"/>
                        </a:spcAft>
                        <a:buClr>
                          <a:srgbClr val="000000"/>
                        </a:buClr>
                        <a:buSzPts val="1100"/>
                        <a:buFont typeface="Arial"/>
                        <a:buNone/>
                      </a:pPr>
                      <a:r>
                        <a:rPr lang="es-ES" sz="1500" b="1" i="0" u="none" strike="noStrike" cap="none">
                          <a:solidFill>
                            <a:srgbClr val="000000"/>
                          </a:solidFill>
                          <a:latin typeface="Px Grotesk Regular" panose="02060503030000020004" pitchFamily="18" charset="0"/>
                          <a:ea typeface="Calibri"/>
                          <a:cs typeface="Calibri"/>
                          <a:sym typeface="Calibri"/>
                        </a:rPr>
                        <a:t>Teléfono del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s-MX"/>
                    </a:p>
                  </a:txBody>
                  <a:tcPr/>
                </a:tc>
                <a:extLst>
                  <a:ext uri="{0D108BD9-81ED-4DB2-BD59-A6C34878D82A}">
                    <a16:rowId xmlns:a16="http://schemas.microsoft.com/office/drawing/2014/main" val="10000"/>
                  </a:ext>
                </a:extLst>
              </a:tr>
              <a:tr h="243833">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a:solidFill>
                            <a:srgbClr val="FFFFFF"/>
                          </a:solidFill>
                          <a:latin typeface="Px Grotesk Regular" panose="02060503030000020004" pitchFamily="18" charset="0"/>
                          <a:ea typeface="Calibri"/>
                          <a:cs typeface="Calibri"/>
                          <a:sym typeface="Calibri"/>
                        </a:rPr>
                        <a:t>ID Cliente</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1" i="0" u="none" strike="noStrike" cap="none" dirty="0">
                          <a:solidFill>
                            <a:srgbClr val="FFFFFF"/>
                          </a:solidFill>
                          <a:latin typeface="Px Grotesk Regular" panose="02060503030000020004" pitchFamily="18" charset="0"/>
                          <a:ea typeface="Calibri"/>
                          <a:cs typeface="Calibri"/>
                          <a:sym typeface="Calibri"/>
                        </a:rPr>
                        <a:t>Teléfono</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0066"/>
                    </a:solidFill>
                  </a:tcPr>
                </a:tc>
                <a:extLst>
                  <a:ext uri="{0D108BD9-81ED-4DB2-BD59-A6C34878D82A}">
                    <a16:rowId xmlns:a16="http://schemas.microsoft.com/office/drawing/2014/main" val="10001"/>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789</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555-123-4567</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555-891-2345 </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555-776-4100</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456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555-888-6366</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3833">
                <a:tc>
                  <a:txBody>
                    <a:bodyPr/>
                    <a:lstStyle/>
                    <a:p>
                      <a:pPr marL="0" marR="0" lvl="0" indent="0" algn="r" rtl="0">
                        <a:lnSpc>
                          <a:spcPct val="100000"/>
                        </a:lnSpc>
                        <a:spcBef>
                          <a:spcPts val="0"/>
                        </a:spcBef>
                        <a:spcAft>
                          <a:spcPts val="0"/>
                        </a:spcAft>
                        <a:buClr>
                          <a:srgbClr val="000000"/>
                        </a:buClr>
                        <a:buSzPts val="1100"/>
                        <a:buFont typeface="Arial"/>
                        <a:buNone/>
                      </a:pPr>
                      <a:r>
                        <a:rPr lang="es-ES" sz="1500" b="0" i="0" u="none" strike="noStrike" cap="none">
                          <a:solidFill>
                            <a:srgbClr val="000000"/>
                          </a:solidFill>
                          <a:latin typeface="Px Grotesk Regular" panose="02060503030000020004" pitchFamily="18" charset="0"/>
                          <a:ea typeface="Calibri"/>
                          <a:cs typeface="Calibri"/>
                          <a:sym typeface="Calibri"/>
                        </a:rPr>
                        <a:t>123</a:t>
                      </a:r>
                      <a:endParaRPr sz="1900" u="none" strike="noStrike" cap="none">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ES" sz="1500" b="0" i="0" u="none" strike="noStrike" cap="none" dirty="0">
                          <a:solidFill>
                            <a:srgbClr val="000000"/>
                          </a:solidFill>
                          <a:latin typeface="Px Grotesk Regular" panose="02060503030000020004" pitchFamily="18" charset="0"/>
                          <a:ea typeface="Calibri"/>
                          <a:cs typeface="Calibri"/>
                          <a:sym typeface="Calibri"/>
                        </a:rPr>
                        <a:t>555-678-9101</a:t>
                      </a:r>
                      <a:endParaRPr sz="1900" u="none" strike="noStrike" cap="none" dirty="0">
                        <a:latin typeface="Px Grotesk Regular" panose="02060503030000020004" pitchFamily="18" charset="0"/>
                      </a:endParaRPr>
                    </a:p>
                  </a:txBody>
                  <a:tcPr marL="10167" marR="10167" marT="10167"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64"/>
          <p:cNvSpPr/>
          <p:nvPr/>
        </p:nvSpPr>
        <p:spPr>
          <a:xfrm>
            <a:off x="234199" y="5850885"/>
            <a:ext cx="974785" cy="861775"/>
          </a:xfrm>
          <a:prstGeom prst="rect">
            <a:avLst/>
          </a:prstGeom>
          <a:solidFill>
            <a:schemeClr val="lt1"/>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dirty="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Púrpura Analytics_Clientes" id="{1E1F2ADB-A205-4739-9436-CB600B5E690E}" vid="{BA2DEDFD-BB62-43EC-ADC5-9270EB4FD4B1}"/>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4692</Words>
  <Application>Microsoft Office PowerPoint</Application>
  <PresentationFormat>Panorámica</PresentationFormat>
  <Paragraphs>613</Paragraphs>
  <Slides>66</Slides>
  <Notes>21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66</vt:i4>
      </vt:variant>
    </vt:vector>
  </HeadingPairs>
  <TitlesOfParts>
    <vt:vector size="79" baseType="lpstr">
      <vt:lpstr>Arial</vt:lpstr>
      <vt:lpstr>Calibri</vt:lpstr>
      <vt:lpstr>Calibri Light</vt:lpstr>
      <vt:lpstr>Helvetica Neue Light</vt:lpstr>
      <vt:lpstr>Montserrat Alternates</vt:lpstr>
      <vt:lpstr>Px Grotesk Light</vt:lpstr>
      <vt:lpstr>Px Grotesk Regular</vt:lpstr>
      <vt:lpstr>Segoe UI</vt:lpstr>
      <vt:lpstr>Sweet Sans</vt:lpstr>
      <vt:lpstr>Sweet Sans Pro</vt:lpstr>
      <vt:lpstr>Turnpike</vt:lpstr>
      <vt:lpstr>Tema de Office</vt:lpstr>
      <vt:lpstr>1_Tema de Office</vt:lpstr>
      <vt:lpstr>Presentación de PowerPoint</vt:lpstr>
      <vt:lpstr>Métodos y Técnicas de Investigación en Campo y Toma de Decisiones Basadas en Datos.</vt:lpstr>
      <vt:lpstr>Introducción a Normalización de Datos</vt:lpstr>
      <vt:lpstr>Introducción a Normalización de Datos</vt:lpstr>
      <vt:lpstr>Primera Forma Normal/1FN</vt:lpstr>
      <vt:lpstr>Primera Forma Normal/1FN: Grupos Repetidos</vt:lpstr>
      <vt:lpstr>Primera Forma Normal/1FN: Grupos Repetidos</vt:lpstr>
      <vt:lpstr>Primera Forma Normal/1FN: Grupos Repetidos</vt:lpstr>
      <vt:lpstr>Un diseño con 1FN</vt:lpstr>
      <vt:lpstr>Segunda Forma Normal/2FN</vt:lpstr>
      <vt:lpstr>Segunda Forma Normal/2FN</vt:lpstr>
      <vt:lpstr>Segunda Forma Normal/2FN</vt:lpstr>
      <vt:lpstr>Tercera Forma Normal/3FN</vt:lpstr>
      <vt:lpstr>Ejemplo de Normalización</vt:lpstr>
      <vt:lpstr>Presentación de PowerPoint</vt:lpstr>
      <vt:lpstr>Presentación de PowerPoint</vt:lpstr>
      <vt:lpstr>Presentación de PowerPoint</vt:lpstr>
      <vt:lpstr>Presentación de PowerPoint</vt:lpstr>
      <vt:lpstr>Resumen de las 3 formas normales</vt:lpstr>
      <vt:lpstr>3 Formas Normales</vt:lpstr>
      <vt:lpstr>Los Datos</vt:lpstr>
      <vt:lpstr>¿Qué es un Dato?</vt:lpstr>
      <vt:lpstr>Tipos de Datos que podemos ingresar en una base de datos</vt:lpstr>
      <vt:lpstr>Tipos de Datos que podemos ingresar en una base de datos</vt:lpstr>
      <vt:lpstr>¿Qué es una Base de Datos?</vt:lpstr>
      <vt:lpstr>Tipos de Bases de Datos</vt:lpstr>
      <vt:lpstr>Bases de Datos Relacionales</vt:lpstr>
      <vt:lpstr>Bases de Datos NO Relacionales</vt:lpstr>
      <vt:lpstr>Ejercicio</vt:lpstr>
      <vt:lpstr>Modelo de Base de Datos</vt:lpstr>
      <vt:lpstr>Modelo Relacional</vt:lpstr>
      <vt:lpstr>Modelo Entidad-Relación</vt:lpstr>
      <vt:lpstr>Componentes</vt:lpstr>
      <vt:lpstr>Modelo Estrella</vt:lpstr>
      <vt:lpstr>Esquema Estrella</vt:lpstr>
      <vt:lpstr>Esquema Estrella</vt:lpstr>
      <vt:lpstr>Esquema Estrella</vt:lpstr>
      <vt:lpstr>Dimensiones Copo de Nieve</vt:lpstr>
      <vt:lpstr>Dimensiones Copo de Nieve</vt:lpstr>
      <vt:lpstr>Diagrama E-R</vt:lpstr>
      <vt:lpstr>Objetivo: Formato Tabular</vt:lpstr>
      <vt:lpstr>Formato Tabular</vt:lpstr>
      <vt:lpstr>Características del Formato Tabular</vt:lpstr>
      <vt:lpstr>¿Qué vemos aquí?</vt:lpstr>
      <vt:lpstr>Ejemplos</vt:lpstr>
      <vt:lpstr>Ejemplos</vt:lpstr>
      <vt:lpstr>Ejemplos</vt:lpstr>
      <vt:lpstr>Ejemplos*</vt:lpstr>
      <vt:lpstr>Recordatorio de Fórmulas en Excel y Tablas Dinámicas</vt:lpstr>
      <vt:lpstr>¿Para qué sirve Excel ?</vt:lpstr>
      <vt:lpstr>* Entorno de Excel. * Uso de Celdas Relativas y Absolutas. * Review de Funciones: Contar, Contara, Max, Min, Promedio, Contar.SI * Ejercicio Plantilla. * Rangos vs Tablas. * Función SI y sus combinaciones. * Contar SI Conjunto , Sumar SI Conjunto. * Caso Práctico. </vt:lpstr>
      <vt:lpstr>* Función BuscarV, BuscarH, BuscarX. * Función Coincidir. * Función Indirecto. * Función Índice. * Auditoría de Fórmulas. * Validación de Datos. * Esquemas. * Introducción a Tablas Dinámicas. * Gráficos Dinámicos.</vt:lpstr>
      <vt:lpstr>* Entorno de PQ. * Joins y Append en PQ. * Consolidar desde una carpeta en PQ.</vt:lpstr>
      <vt:lpstr>Power Query es un motor de preparación de datos y transformación de datos. Power Query incluye una interfaz gráfica para obtener datos de orígenes y un Editor de Power Query para aplicar transformaciones. Dado que el motor está disponible en muchos productos y servicios, el destino en el que se almacenarán los datos depende de dónde se usó Power Query. Con Power Query, puede realizar el procesamiento de extracción, transformación y carga (ETL) de datos.</vt:lpstr>
      <vt:lpstr>Presentación de PowerPoint</vt:lpstr>
      <vt:lpstr>Presentación de PowerPoint</vt:lpstr>
      <vt:lpstr>Métodos y Técnicas de Investigación en Campo y Toma de Decisiones Basadas en Datos.</vt:lpstr>
      <vt:lpstr>Mapear Datos como Profesional en Power BI</vt:lpstr>
      <vt:lpstr>Tipo de Mapas</vt:lpstr>
      <vt:lpstr>Tipo de Mapas</vt:lpstr>
      <vt:lpstr>Tipo de Mapas</vt:lpstr>
      <vt:lpstr>Práctica de Mapas</vt:lpstr>
      <vt:lpstr>Estadística Censal a Nivel Geoelectoral</vt:lpstr>
      <vt:lpstr>Estadísticas Censales a Escala Geoelectoral</vt:lpstr>
      <vt:lpstr>Demo Mapa en Power BI del Producto Geoelectoral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Administrador</cp:lastModifiedBy>
  <cp:revision>2</cp:revision>
  <dcterms:created xsi:type="dcterms:W3CDTF">2023-01-18T17:35:46Z</dcterms:created>
  <dcterms:modified xsi:type="dcterms:W3CDTF">2023-02-16T04:28:50Z</dcterms:modified>
</cp:coreProperties>
</file>